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66" r:id="rId4"/>
    <p:sldId id="258" r:id="rId5"/>
    <p:sldId id="259" r:id="rId6"/>
    <p:sldId id="260" r:id="rId7"/>
    <p:sldId id="267" r:id="rId8"/>
    <p:sldId id="261" r:id="rId9"/>
    <p:sldId id="262" r:id="rId10"/>
    <p:sldId id="263" r:id="rId11"/>
    <p:sldId id="268" r:id="rId12"/>
    <p:sldId id="264" r:id="rId13"/>
    <p:sldId id="265" r:id="rId14"/>
    <p:sldId id="269" r:id="rId15"/>
    <p:sldId id="270" r:id="rId16"/>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71" autoAdjust="0"/>
    <p:restoredTop sz="94638" autoAdjust="0"/>
  </p:normalViewPr>
  <p:slideViewPr>
    <p:cSldViewPr>
      <p:cViewPr varScale="1">
        <p:scale>
          <a:sx n="69" d="100"/>
          <a:sy n="69" d="100"/>
        </p:scale>
        <p:origin x="-138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94151-F952-48D1-9B12-0D32D1536E46}" type="datetimeFigureOut">
              <a:rPr lang="en-US" smtClean="0"/>
              <a:t>4/22/2013</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D699CE-2E13-4F38-8E7C-6EECF411B8AE}" type="slidenum">
              <a:rPr lang="en-US" smtClean="0"/>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a:p>
        </p:txBody>
      </p:sp>
      <p:sp>
        <p:nvSpPr>
          <p:cNvPr id="4" name="3 Marcador de número de diapositiva"/>
          <p:cNvSpPr>
            <a:spLocks noGrp="1"/>
          </p:cNvSpPr>
          <p:nvPr>
            <p:ph type="sldNum" sz="quarter" idx="10"/>
          </p:nvPr>
        </p:nvSpPr>
        <p:spPr/>
        <p:txBody>
          <a:bodyPr/>
          <a:lstStyle/>
          <a:p>
            <a:fld id="{BAD699CE-2E13-4F38-8E7C-6EECF411B8AE}"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Rectángulo"/>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54B963D6-60AD-4026-8D4D-03BCAA6A195F}" type="datetimeFigureOut">
              <a:rPr lang="es-EC" smtClean="0"/>
              <a:pPr/>
              <a:t>22/04/2013</a:t>
            </a:fld>
            <a:endParaRPr lang="es-EC"/>
          </a:p>
        </p:txBody>
      </p:sp>
      <p:sp>
        <p:nvSpPr>
          <p:cNvPr id="17" name="16 Marcador de pie de página"/>
          <p:cNvSpPr>
            <a:spLocks noGrp="1"/>
          </p:cNvSpPr>
          <p:nvPr>
            <p:ph type="ftr" sz="quarter" idx="11"/>
          </p:nvPr>
        </p:nvSpPr>
        <p:spPr>
          <a:xfrm>
            <a:off x="5410200" y="4205288"/>
            <a:ext cx="1295400" cy="457200"/>
          </a:xfrm>
        </p:spPr>
        <p:txBody>
          <a:bodyPr/>
          <a:lstStyle/>
          <a:p>
            <a:endParaRPr lang="es-EC"/>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4450679-E8BD-42EE-A45B-7F8734684CEF}" type="slidenum">
              <a:rPr lang="es-EC" smtClean="0"/>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1143000"/>
            <a:ext cx="8382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54B963D6-60AD-4026-8D4D-03BCAA6A195F}" type="datetimeFigureOut">
              <a:rPr lang="es-EC" smtClean="0"/>
              <a:pPr/>
              <a:t>22/04/2013</a:t>
            </a:fld>
            <a:endParaRPr lang="es-EC"/>
          </a:p>
        </p:txBody>
      </p:sp>
      <p:sp>
        <p:nvSpPr>
          <p:cNvPr id="27" name="26 Marcador de número de diapositiva"/>
          <p:cNvSpPr>
            <a:spLocks noGrp="1"/>
          </p:cNvSpPr>
          <p:nvPr>
            <p:ph type="sldNum" sz="quarter" idx="11"/>
          </p:nvPr>
        </p:nvSpPr>
        <p:spPr/>
        <p:txBody>
          <a:bodyPr rtlCol="0"/>
          <a:lstStyle/>
          <a:p>
            <a:fld id="{24450679-E8BD-42EE-A45B-7F8734684CEF}" type="slidenum">
              <a:rPr lang="es-EC" smtClean="0"/>
              <a:pPr/>
              <a:t>‹Nº›</a:t>
            </a:fld>
            <a:endParaRPr lang="es-EC"/>
          </a:p>
        </p:txBody>
      </p:sp>
      <p:sp>
        <p:nvSpPr>
          <p:cNvPr id="28" name="27 Marcador de pie de página"/>
          <p:cNvSpPr>
            <a:spLocks noGrp="1"/>
          </p:cNvSpPr>
          <p:nvPr>
            <p:ph type="ftr" sz="quarter" idx="12"/>
          </p:nvPr>
        </p:nvSpPr>
        <p:spPr/>
        <p:txBody>
          <a:bodyPr rtlCol="0"/>
          <a:lstStyle/>
          <a:p>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612648"/>
            <a:ext cx="957264" cy="457200"/>
          </a:xfrm>
        </p:spPr>
        <p:txBody>
          <a:bodyPr/>
          <a:lstStyle/>
          <a:p>
            <a:fld id="{54B963D6-60AD-4026-8D4D-03BCAA6A195F}" type="datetimeFigureOut">
              <a:rPr lang="es-EC" smtClean="0"/>
              <a:pPr/>
              <a:t>22/04/2013</a:t>
            </a:fld>
            <a:endParaRPr lang="es-EC"/>
          </a:p>
        </p:txBody>
      </p:sp>
      <p:sp>
        <p:nvSpPr>
          <p:cNvPr id="4" name="3 Marcador de pie de página"/>
          <p:cNvSpPr>
            <a:spLocks noGrp="1"/>
          </p:cNvSpPr>
          <p:nvPr>
            <p:ph type="ftr" sz="quarter" idx="11"/>
          </p:nvPr>
        </p:nvSpPr>
        <p:spPr>
          <a:xfrm>
            <a:off x="5257800" y="612648"/>
            <a:ext cx="1325880" cy="457200"/>
          </a:xfrm>
        </p:spPr>
        <p:txBody>
          <a:bodyPr/>
          <a:lstStyle/>
          <a:p>
            <a:endParaRPr lang="es-EC"/>
          </a:p>
        </p:txBody>
      </p:sp>
      <p:sp>
        <p:nvSpPr>
          <p:cNvPr id="5" name="4 Marcador de número de diapositiva"/>
          <p:cNvSpPr>
            <a:spLocks noGrp="1"/>
          </p:cNvSpPr>
          <p:nvPr>
            <p:ph type="sldNum" sz="quarter" idx="12"/>
          </p:nvPr>
        </p:nvSpPr>
        <p:spPr>
          <a:xfrm>
            <a:off x="8174736" y="2272"/>
            <a:ext cx="762000" cy="365760"/>
          </a:xfrm>
        </p:spPr>
        <p:txBody>
          <a:bodyPr/>
          <a:lstStyle/>
          <a:p>
            <a:fld id="{24450679-E8BD-42EE-A45B-7F8734684CEF}"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4B963D6-60AD-4026-8D4D-03BCAA6A195F}" type="datetimeFigureOut">
              <a:rPr lang="es-EC" smtClean="0"/>
              <a:pPr/>
              <a:t>22/04/2013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4450679-E8BD-42EE-A45B-7F8734684CEF}"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4B963D6-60AD-4026-8D4D-03BCAA6A195F}" type="datetimeFigureOut">
              <a:rPr lang="es-EC" smtClean="0"/>
              <a:pPr/>
              <a:t>22/04/2013</a:t>
            </a:fld>
            <a:endParaRPr lang="es-EC"/>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EC"/>
          </a:p>
        </p:txBody>
      </p:sp>
      <p:sp>
        <p:nvSpPr>
          <p:cNvPr id="23" name="22 Marcador de número de diapositiva"/>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4450679-E8BD-42EE-A45B-7F8734684CEF}" type="slidenum">
              <a:rPr lang="es-EC" smtClean="0"/>
              <a:pPr/>
              <a:t>‹Nº›</a:t>
            </a:fld>
            <a:endParaRPr lang="es-EC"/>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57158" y="500042"/>
            <a:ext cx="8458200" cy="1470025"/>
          </a:xfrm>
        </p:spPr>
        <p:txBody>
          <a:bodyPr>
            <a:normAutofit fontScale="90000"/>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s-EC"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MATERIALES CONDUCTORES, SEMICONDUCTORES Y AISLANTES</a:t>
            </a:r>
            <a:endParaRPr lang="es-EC"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2 Subtítulo"/>
          <p:cNvSpPr>
            <a:spLocks noGrp="1"/>
          </p:cNvSpPr>
          <p:nvPr>
            <p:ph type="subTitle" idx="1"/>
          </p:nvPr>
        </p:nvSpPr>
        <p:spPr>
          <a:xfrm>
            <a:off x="0" y="4071942"/>
            <a:ext cx="5214942" cy="2000264"/>
          </a:xfrm>
        </p:spPr>
        <p:txBody>
          <a:bodyPr>
            <a:noAutofit/>
          </a:bodyPr>
          <a:lstStyle/>
          <a:p>
            <a:r>
              <a:rPr lang="es-EC" sz="28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Nombre:</a:t>
            </a:r>
          </a:p>
          <a:p>
            <a:r>
              <a:rPr lang="es-EC"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Namie</a:t>
            </a:r>
            <a:r>
              <a:rPr lang="es-EC"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s-EC"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Tajiri</a:t>
            </a:r>
            <a:endParaRPr lang="es-EC"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s-EC" sz="28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Grado: </a:t>
            </a:r>
          </a:p>
          <a:p>
            <a:r>
              <a:rPr lang="es-EC"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10mo. “B”</a:t>
            </a:r>
          </a:p>
        </p:txBody>
      </p:sp>
      <p:sp>
        <p:nvSpPr>
          <p:cNvPr id="14338" name="AutoShape 2" descr="http://3.bp.blogspot.com/_8Flwa8z1Q9c/S6uLd_ICXRI/AAAAAAAAAfk/v0p3D_dtLHI/s1600/thhn.jpg"/>
          <p:cNvSpPr>
            <a:spLocks noChangeAspect="1" noChangeArrowheads="1"/>
          </p:cNvSpPr>
          <p:nvPr/>
        </p:nvSpPr>
        <p:spPr bwMode="auto">
          <a:xfrm>
            <a:off x="155575" y="-1401763"/>
            <a:ext cx="3333750" cy="2924176"/>
          </a:xfrm>
          <a:prstGeom prst="rect">
            <a:avLst/>
          </a:prstGeom>
          <a:noFill/>
        </p:spPr>
        <p:txBody>
          <a:bodyPr vert="horz" wrap="square" lIns="91440" tIns="45720" rIns="91440" bIns="45720" numCol="1" anchor="t" anchorCtr="0" compatLnSpc="1">
            <a:prstTxWarp prst="textNoShape">
              <a:avLst/>
            </a:prstTxWarp>
          </a:bodyPr>
          <a:lstStyle/>
          <a:p>
            <a:endParaRPr lang="es-EC"/>
          </a:p>
        </p:txBody>
      </p:sp>
      <p:sp>
        <p:nvSpPr>
          <p:cNvPr id="14340" name="AutoShape 4" descr="http://3.bp.blogspot.com/_8Flwa8z1Q9c/S6uLd_ICXRI/AAAAAAAAAfk/v0p3D_dtLHI/s1600/thhn.jpg"/>
          <p:cNvSpPr>
            <a:spLocks noChangeAspect="1" noChangeArrowheads="1"/>
          </p:cNvSpPr>
          <p:nvPr/>
        </p:nvSpPr>
        <p:spPr bwMode="auto">
          <a:xfrm>
            <a:off x="155575" y="-1401763"/>
            <a:ext cx="3333750" cy="2924176"/>
          </a:xfrm>
          <a:prstGeom prst="rect">
            <a:avLst/>
          </a:prstGeom>
          <a:noFill/>
        </p:spPr>
        <p:txBody>
          <a:bodyPr vert="horz" wrap="square" lIns="91440" tIns="45720" rIns="91440" bIns="45720" numCol="1" anchor="t" anchorCtr="0" compatLnSpc="1">
            <a:prstTxWarp prst="textNoShape">
              <a:avLst/>
            </a:prstTxWarp>
          </a:bodyPr>
          <a:lstStyle/>
          <a:p>
            <a:endParaRPr lang="es-EC"/>
          </a:p>
        </p:txBody>
      </p:sp>
      <p:pic>
        <p:nvPicPr>
          <p:cNvPr id="14341" name="Picture 5"/>
          <p:cNvPicPr>
            <a:picLocks noChangeAspect="1" noChangeArrowheads="1"/>
          </p:cNvPicPr>
          <p:nvPr/>
        </p:nvPicPr>
        <p:blipFill>
          <a:blip r:embed="rId2" cstate="print"/>
          <a:srcRect/>
          <a:stretch>
            <a:fillRect/>
          </a:stretch>
        </p:blipFill>
        <p:spPr bwMode="auto">
          <a:xfrm>
            <a:off x="4000496" y="2071678"/>
            <a:ext cx="3571900" cy="2071702"/>
          </a:xfrm>
          <a:prstGeom prst="rect">
            <a:avLst/>
          </a:prstGeom>
          <a:ln>
            <a:noFill/>
          </a:ln>
          <a:effectLst>
            <a:softEdge rad="112500"/>
          </a:effectLst>
        </p:spPr>
      </p:pic>
      <p:pic>
        <p:nvPicPr>
          <p:cNvPr id="14342" name="Picture 6"/>
          <p:cNvPicPr>
            <a:picLocks noChangeAspect="1" noChangeArrowheads="1"/>
          </p:cNvPicPr>
          <p:nvPr/>
        </p:nvPicPr>
        <p:blipFill>
          <a:blip r:embed="rId3" cstate="print"/>
          <a:srcRect/>
          <a:stretch>
            <a:fillRect/>
          </a:stretch>
        </p:blipFill>
        <p:spPr bwMode="auto">
          <a:xfrm>
            <a:off x="5857884" y="3500438"/>
            <a:ext cx="2571768" cy="2428892"/>
          </a:xfrm>
          <a:prstGeom prst="rect">
            <a:avLst/>
          </a:prstGeom>
          <a:ln>
            <a:noFill/>
          </a:ln>
          <a:effectLst>
            <a:softEdge rad="112500"/>
          </a:effectLst>
        </p:spPr>
      </p:pic>
      <p:pic>
        <p:nvPicPr>
          <p:cNvPr id="14343" name="Picture 7"/>
          <p:cNvPicPr>
            <a:picLocks noChangeAspect="1" noChangeArrowheads="1"/>
          </p:cNvPicPr>
          <p:nvPr/>
        </p:nvPicPr>
        <p:blipFill>
          <a:blip r:embed="rId4" cstate="print"/>
          <a:srcRect/>
          <a:stretch>
            <a:fillRect/>
          </a:stretch>
        </p:blipFill>
        <p:spPr bwMode="auto">
          <a:xfrm>
            <a:off x="3286116" y="4714884"/>
            <a:ext cx="2795592" cy="18002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642918"/>
            <a:ext cx="8286808" cy="1857388"/>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3200" b="1" dirty="0" smtClean="0">
                <a:ln/>
                <a:solidFill>
                  <a:schemeClr val="accent3"/>
                </a:solidFill>
              </a:rPr>
              <a:t>MATERIALES CONDUCTORES, SEMICONDUCTORES Y AISLANTES ELECTRICOS</a:t>
            </a:r>
            <a:endParaRPr lang="es-EC" sz="3200" b="1" dirty="0">
              <a:ln/>
              <a:solidFill>
                <a:schemeClr val="accent3"/>
              </a:solidFill>
            </a:endParaRPr>
          </a:p>
        </p:txBody>
      </p:sp>
      <p:sp>
        <p:nvSpPr>
          <p:cNvPr id="3" name="2 Marcador de contenido"/>
          <p:cNvSpPr>
            <a:spLocks noGrp="1"/>
          </p:cNvSpPr>
          <p:nvPr>
            <p:ph idx="1"/>
          </p:nvPr>
        </p:nvSpPr>
        <p:spPr>
          <a:xfrm>
            <a:off x="357158" y="2500306"/>
            <a:ext cx="3429024" cy="4071966"/>
          </a:xfrm>
        </p:spPr>
        <p:txBody>
          <a:bodyPr>
            <a:noAutofit/>
          </a:bodyPr>
          <a:lstStyle/>
          <a:p>
            <a:r>
              <a:rPr lang="es-EC" sz="2300" dirty="0" smtClean="0">
                <a:latin typeface="Comic Sans MS" pitchFamily="66" charset="0"/>
              </a:rPr>
              <a:t>Los distintos materiales que existen en la naturaleza se pueden clasificar de acuerdo a su conductividad eléctrica, esto se debe a su capacidad de poseer electrones libres que son los que conducen la electricidad.</a:t>
            </a:r>
            <a:endParaRPr lang="es-EC" sz="2300" dirty="0">
              <a:latin typeface="Comic Sans MS" pitchFamily="66" charset="0"/>
            </a:endParaRPr>
          </a:p>
        </p:txBody>
      </p:sp>
      <p:pic>
        <p:nvPicPr>
          <p:cNvPr id="1025" name="Picture 1"/>
          <p:cNvPicPr>
            <a:picLocks noChangeAspect="1" noChangeArrowheads="1"/>
          </p:cNvPicPr>
          <p:nvPr/>
        </p:nvPicPr>
        <p:blipFill>
          <a:blip r:embed="rId2" cstate="print"/>
          <a:srcRect/>
          <a:stretch>
            <a:fillRect/>
          </a:stretch>
        </p:blipFill>
        <p:spPr bwMode="auto">
          <a:xfrm>
            <a:off x="4214810" y="5129215"/>
            <a:ext cx="3071834" cy="1728785"/>
          </a:xfrm>
          <a:prstGeom prst="rect">
            <a:avLst/>
          </a:prstGeom>
          <a:ln>
            <a:noFill/>
          </a:ln>
          <a:effectLst>
            <a:softEdge rad="112500"/>
          </a:effectLst>
        </p:spPr>
      </p:pic>
      <p:sp>
        <p:nvSpPr>
          <p:cNvPr id="6" name="2 Marcador de contenido"/>
          <p:cNvSpPr txBox="1">
            <a:spLocks/>
          </p:cNvSpPr>
          <p:nvPr/>
        </p:nvSpPr>
        <p:spPr>
          <a:xfrm>
            <a:off x="7358082" y="6286520"/>
            <a:ext cx="1500198" cy="428628"/>
          </a:xfrm>
          <a:prstGeom prst="rect">
            <a:avLst/>
          </a:prstGeom>
        </p:spPr>
        <p:txBody>
          <a:bodyPr vert="horz">
            <a:noAutofit/>
          </a:bodyPr>
          <a:lstStyle/>
          <a:p>
            <a:pPr marL="365760" marR="0" lvl="0" indent="-256032" algn="ctr" defTabSz="914400" rtl="0" eaLnBrk="1" fontAlgn="auto" latinLnBrk="0" hangingPunct="1">
              <a:lnSpc>
                <a:spcPct val="100000"/>
              </a:lnSpc>
              <a:spcBef>
                <a:spcPts val="300"/>
              </a:spcBef>
              <a:spcAft>
                <a:spcPts val="0"/>
              </a:spcAft>
              <a:buClr>
                <a:schemeClr val="accent3"/>
              </a:buClr>
              <a:buSzTx/>
              <a:tabLst/>
              <a:defRPr/>
            </a:pPr>
            <a:r>
              <a:rPr kumimoji="0" lang="es-EC" sz="2300" b="0" i="0" u="none" strike="noStrike" kern="1200" cap="none" spc="0" normalizeH="0" baseline="0" noProof="0" dirty="0" smtClean="0">
                <a:ln>
                  <a:noFill/>
                </a:ln>
                <a:solidFill>
                  <a:srgbClr val="0070C0"/>
                </a:solidFill>
                <a:effectLst/>
                <a:uLnTx/>
                <a:uFillTx/>
                <a:latin typeface="Comic Sans MS" pitchFamily="66" charset="0"/>
                <a:ea typeface="+mn-ea"/>
                <a:cs typeface="+mn-cs"/>
              </a:rPr>
              <a:t>Aislante</a:t>
            </a:r>
            <a:endParaRPr kumimoji="0" lang="es-EC" sz="2300" b="0" i="0" u="none" strike="noStrike" kern="1200" cap="none" spc="0" normalizeH="0" baseline="0" noProof="0" dirty="0">
              <a:ln>
                <a:noFill/>
              </a:ln>
              <a:solidFill>
                <a:srgbClr val="0070C0"/>
              </a:solidFill>
              <a:effectLst/>
              <a:uLnTx/>
              <a:uFillTx/>
              <a:latin typeface="Comic Sans MS" pitchFamily="66" charset="0"/>
              <a:ea typeface="+mn-ea"/>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4214810" y="2214554"/>
            <a:ext cx="3071834" cy="1643074"/>
          </a:xfrm>
          <a:prstGeom prst="rect">
            <a:avLst/>
          </a:prstGeom>
          <a:ln>
            <a:noFill/>
          </a:ln>
          <a:effectLst>
            <a:softEdge rad="112500"/>
          </a:effectLst>
        </p:spPr>
      </p:pic>
      <p:sp>
        <p:nvSpPr>
          <p:cNvPr id="8" name="2 Marcador de contenido"/>
          <p:cNvSpPr txBox="1">
            <a:spLocks/>
          </p:cNvSpPr>
          <p:nvPr/>
        </p:nvSpPr>
        <p:spPr>
          <a:xfrm>
            <a:off x="7215206" y="3286124"/>
            <a:ext cx="1785918" cy="428628"/>
          </a:xfrm>
          <a:prstGeom prst="rect">
            <a:avLst/>
          </a:prstGeom>
        </p:spPr>
        <p:txBody>
          <a:bodyPr vert="horz">
            <a:noAutofit/>
          </a:bodyPr>
          <a:lstStyle/>
          <a:p>
            <a:pPr marL="365760" marR="0" lvl="0" indent="-256032" algn="ctr" defTabSz="914400" rtl="0" eaLnBrk="1" fontAlgn="auto" latinLnBrk="0" hangingPunct="1">
              <a:lnSpc>
                <a:spcPct val="100000"/>
              </a:lnSpc>
              <a:spcBef>
                <a:spcPts val="300"/>
              </a:spcBef>
              <a:spcAft>
                <a:spcPts val="0"/>
              </a:spcAft>
              <a:buClr>
                <a:schemeClr val="accent3"/>
              </a:buClr>
              <a:buSzTx/>
              <a:tabLst/>
              <a:defRPr/>
            </a:pPr>
            <a:r>
              <a:rPr kumimoji="0" lang="es-EC" sz="2300" b="0" i="0" u="none" strike="noStrike" kern="1200" cap="none" spc="0" normalizeH="0" baseline="0" noProof="0" dirty="0" smtClean="0">
                <a:ln>
                  <a:noFill/>
                </a:ln>
                <a:solidFill>
                  <a:srgbClr val="0070C0"/>
                </a:solidFill>
                <a:effectLst/>
                <a:uLnTx/>
                <a:uFillTx/>
                <a:latin typeface="Comic Sans MS" pitchFamily="66" charset="0"/>
                <a:ea typeface="+mn-ea"/>
                <a:cs typeface="+mn-cs"/>
              </a:rPr>
              <a:t>Conductor</a:t>
            </a:r>
            <a:endParaRPr kumimoji="0" lang="es-EC" sz="2300" b="0" i="0" u="none" strike="noStrike" kern="1200" cap="none" spc="0" normalizeH="0" baseline="0" noProof="0" dirty="0">
              <a:ln>
                <a:noFill/>
              </a:ln>
              <a:solidFill>
                <a:srgbClr val="0070C0"/>
              </a:solidFill>
              <a:effectLst/>
              <a:uLnTx/>
              <a:uFillTx/>
              <a:latin typeface="Comic Sans MS" pitchFamily="66" charset="0"/>
              <a:ea typeface="+mn-ea"/>
              <a:cs typeface="+mn-cs"/>
            </a:endParaRPr>
          </a:p>
        </p:txBody>
      </p:sp>
      <p:pic>
        <p:nvPicPr>
          <p:cNvPr id="1027" name="Picture 3"/>
          <p:cNvPicPr>
            <a:picLocks noChangeAspect="1" noChangeArrowheads="1"/>
          </p:cNvPicPr>
          <p:nvPr/>
        </p:nvPicPr>
        <p:blipFill>
          <a:blip r:embed="rId4" cstate="print"/>
          <a:srcRect/>
          <a:stretch>
            <a:fillRect/>
          </a:stretch>
        </p:blipFill>
        <p:spPr bwMode="auto">
          <a:xfrm>
            <a:off x="4214810" y="3643314"/>
            <a:ext cx="3071834" cy="1643074"/>
          </a:xfrm>
          <a:prstGeom prst="rect">
            <a:avLst/>
          </a:prstGeom>
          <a:ln>
            <a:noFill/>
          </a:ln>
          <a:effectLst>
            <a:softEdge rad="112500"/>
          </a:effectLst>
        </p:spPr>
      </p:pic>
      <p:sp>
        <p:nvSpPr>
          <p:cNvPr id="10" name="2 Marcador de contenido"/>
          <p:cNvSpPr txBox="1">
            <a:spLocks/>
          </p:cNvSpPr>
          <p:nvPr/>
        </p:nvSpPr>
        <p:spPr>
          <a:xfrm>
            <a:off x="6929454" y="4357694"/>
            <a:ext cx="2071670" cy="785818"/>
          </a:xfrm>
          <a:prstGeom prst="rect">
            <a:avLst/>
          </a:prstGeom>
        </p:spPr>
        <p:txBody>
          <a:bodyPr vert="horz">
            <a:noAutofit/>
          </a:bodyPr>
          <a:lstStyle/>
          <a:p>
            <a:pPr marL="365760" marR="0" lvl="0" indent="-256032" algn="ctr" defTabSz="914400" rtl="0" eaLnBrk="1" fontAlgn="auto" latinLnBrk="0" hangingPunct="1">
              <a:lnSpc>
                <a:spcPct val="100000"/>
              </a:lnSpc>
              <a:spcBef>
                <a:spcPts val="300"/>
              </a:spcBef>
              <a:spcAft>
                <a:spcPts val="0"/>
              </a:spcAft>
              <a:buClr>
                <a:schemeClr val="accent3"/>
              </a:buClr>
              <a:buSzTx/>
              <a:tabLst/>
              <a:defRPr/>
            </a:pPr>
            <a:r>
              <a:rPr kumimoji="0" lang="es-EC" sz="2200" b="0" i="0" u="none" strike="noStrike" kern="1200" cap="none" spc="0" normalizeH="0" baseline="0" noProof="0" dirty="0" smtClean="0">
                <a:ln>
                  <a:noFill/>
                </a:ln>
                <a:solidFill>
                  <a:srgbClr val="0070C0"/>
                </a:solidFill>
                <a:effectLst/>
                <a:uLnTx/>
                <a:uFillTx/>
                <a:latin typeface="Comic Sans MS" pitchFamily="66" charset="0"/>
                <a:ea typeface="+mn-ea"/>
                <a:cs typeface="+mn-cs"/>
              </a:rPr>
              <a:t>Semi                </a:t>
            </a:r>
            <a:r>
              <a:rPr lang="es-EC" sz="2200" dirty="0" smtClean="0">
                <a:solidFill>
                  <a:srgbClr val="0070C0"/>
                </a:solidFill>
                <a:latin typeface="Comic Sans MS" pitchFamily="66" charset="0"/>
              </a:rPr>
              <a:t>conductor</a:t>
            </a:r>
            <a:endParaRPr kumimoji="0" lang="es-EC" sz="2200" b="0" i="0" u="none" strike="noStrike" kern="1200" cap="none" spc="0" normalizeH="0" baseline="0" noProof="0" dirty="0">
              <a:ln>
                <a:noFill/>
              </a:ln>
              <a:solidFill>
                <a:srgbClr val="0070C0"/>
              </a:solidFill>
              <a:effectLst/>
              <a:uLnTx/>
              <a:uFillTx/>
              <a:latin typeface="Comic Sans MS" pitchFamily="66" charset="0"/>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telergia.blogs.com/telergia/images/fo_conduc_1.jpg"/>
          <p:cNvPicPr>
            <a:picLocks noChangeAspect="1" noChangeArrowheads="1"/>
          </p:cNvPicPr>
          <p:nvPr/>
        </p:nvPicPr>
        <p:blipFill>
          <a:blip r:embed="rId2" cstate="print"/>
          <a:srcRect/>
          <a:stretch>
            <a:fillRect/>
          </a:stretch>
        </p:blipFill>
        <p:spPr bwMode="auto">
          <a:xfrm>
            <a:off x="0" y="836712"/>
            <a:ext cx="9144000" cy="5400600"/>
          </a:xfrm>
          <a:prstGeom prst="rect">
            <a:avLst/>
          </a:prstGeom>
          <a:noFill/>
        </p:spPr>
      </p:pic>
      <p:sp>
        <p:nvSpPr>
          <p:cNvPr id="6" name="5 Rectángulo"/>
          <p:cNvSpPr/>
          <p:nvPr/>
        </p:nvSpPr>
        <p:spPr>
          <a:xfrm>
            <a:off x="0" y="1988840"/>
            <a:ext cx="9094156" cy="2554545"/>
          </a:xfrm>
          <a:prstGeom prst="rect">
            <a:avLst/>
          </a:prstGeom>
          <a:noFill/>
        </p:spPr>
        <p:txBody>
          <a:bodyPr wrap="none" lIns="91440" tIns="45720" rIns="91440" bIns="45720">
            <a:spAutoFit/>
          </a:bodyPr>
          <a:lstStyle/>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MATERIALES</a:t>
            </a:r>
          </a:p>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CONDUCTORES</a:t>
            </a:r>
            <a:endParaRPr lang="es-E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22532" name="AutoShape 4" descr="http://wikis.educared.org/anavegar10/images/2/23/Semiconductor.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42976" y="785794"/>
            <a:ext cx="6472254" cy="642942"/>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3200" b="1" dirty="0" smtClean="0">
                <a:ln/>
                <a:solidFill>
                  <a:schemeClr val="accent3"/>
                </a:solidFill>
              </a:rPr>
              <a:t>Materiales Conductores</a:t>
            </a:r>
            <a:endParaRPr lang="es-EC" sz="3200" b="1" dirty="0">
              <a:ln/>
              <a:solidFill>
                <a:schemeClr val="accent3"/>
              </a:solidFill>
            </a:endParaRPr>
          </a:p>
        </p:txBody>
      </p:sp>
      <p:sp>
        <p:nvSpPr>
          <p:cNvPr id="3" name="2 Marcador de contenido"/>
          <p:cNvSpPr>
            <a:spLocks noGrp="1"/>
          </p:cNvSpPr>
          <p:nvPr>
            <p:ph idx="1"/>
          </p:nvPr>
        </p:nvSpPr>
        <p:spPr>
          <a:xfrm>
            <a:off x="3671878" y="1484784"/>
            <a:ext cx="5472122" cy="4896544"/>
          </a:xfrm>
        </p:spPr>
        <p:txBody>
          <a:bodyPr>
            <a:normAutofit fontScale="70000" lnSpcReduction="20000"/>
          </a:bodyPr>
          <a:lstStyle/>
          <a:p>
            <a:r>
              <a:rPr lang="es-EC" dirty="0" smtClean="0">
                <a:latin typeface="Comic Sans MS" pitchFamily="66" charset="0"/>
              </a:rPr>
              <a:t>Se dice que un cuerpo es conductor eléctrico cuando puesto en contacto con un cuerpo cargado de electricidad transmite ésta a todos los puntos de su superficie. Generalmente elementos, aleaciones o compuestos con electrones libres que permiten el movimiento de cargas. Los conductores son todos aquellos que poseen menos de 4 electrones en su última capa de valencia. Los elementos capaces de conducir la electricidad cuando son sometidos a una diferencia de potencial eléctrico más comunes son los metales, siendo el cobre el mas usado de entre todos ellos, otro metal utilizado es el aluminio y en aplicaciones especiales, debido a su baja resistividad y dureza a la corrosión, se usa el oro. </a:t>
            </a:r>
            <a:endParaRPr lang="es-EC" dirty="0">
              <a:latin typeface="Comic Sans MS" pitchFamily="66" charset="0"/>
            </a:endParaRPr>
          </a:p>
        </p:txBody>
      </p:sp>
      <p:pic>
        <p:nvPicPr>
          <p:cNvPr id="15362" name="Picture 2"/>
          <p:cNvPicPr>
            <a:picLocks noChangeAspect="1" noChangeArrowheads="1"/>
          </p:cNvPicPr>
          <p:nvPr/>
        </p:nvPicPr>
        <p:blipFill>
          <a:blip r:embed="rId2" cstate="print"/>
          <a:srcRect/>
          <a:stretch>
            <a:fillRect/>
          </a:stretch>
        </p:blipFill>
        <p:spPr bwMode="auto">
          <a:xfrm>
            <a:off x="285720" y="1857364"/>
            <a:ext cx="3500462" cy="414340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714356"/>
            <a:ext cx="8229600" cy="1285884"/>
          </a:xfrm>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3200" b="1" dirty="0" smtClean="0">
                <a:ln/>
                <a:solidFill>
                  <a:schemeClr val="accent3"/>
                </a:solidFill>
              </a:rPr>
              <a:t>Tipos y Características de los Materiales </a:t>
            </a:r>
            <a:r>
              <a:rPr lang="es-EC" sz="3200" b="1" dirty="0" smtClean="0">
                <a:ln/>
                <a:solidFill>
                  <a:schemeClr val="accent3"/>
                </a:solidFill>
              </a:rPr>
              <a:t>Conductores:</a:t>
            </a:r>
            <a:r>
              <a:rPr lang="es-EC" sz="3200" b="1" dirty="0" smtClean="0">
                <a:ln/>
                <a:solidFill>
                  <a:schemeClr val="accent3"/>
                </a:solidFill>
              </a:rPr>
              <a:t/>
            </a:r>
            <a:br>
              <a:rPr lang="es-EC" sz="3200" b="1" dirty="0" smtClean="0">
                <a:ln/>
                <a:solidFill>
                  <a:schemeClr val="accent3"/>
                </a:solidFill>
              </a:rPr>
            </a:br>
            <a:r>
              <a:rPr lang="es-EC" sz="3200" b="1" dirty="0" smtClean="0">
                <a:ln/>
                <a:solidFill>
                  <a:schemeClr val="accent3"/>
                </a:solidFill>
              </a:rPr>
              <a:t>Sólidos, </a:t>
            </a:r>
            <a:r>
              <a:rPr lang="es-EC" sz="3200" b="1" dirty="0" smtClean="0">
                <a:ln/>
                <a:solidFill>
                  <a:schemeClr val="accent3"/>
                </a:solidFill>
              </a:rPr>
              <a:t>Líquidos y Gaseosos</a:t>
            </a:r>
            <a:endParaRPr lang="es-EC" sz="3200" b="1" dirty="0">
              <a:ln/>
              <a:solidFill>
                <a:schemeClr val="accent3"/>
              </a:solidFill>
            </a:endParaRPr>
          </a:p>
        </p:txBody>
      </p:sp>
      <p:sp>
        <p:nvSpPr>
          <p:cNvPr id="3" name="2 Marcador de contenido"/>
          <p:cNvSpPr>
            <a:spLocks noGrp="1"/>
          </p:cNvSpPr>
          <p:nvPr>
            <p:ph idx="1"/>
          </p:nvPr>
        </p:nvSpPr>
        <p:spPr>
          <a:xfrm>
            <a:off x="179512" y="2060848"/>
            <a:ext cx="8715436" cy="4536504"/>
          </a:xfrm>
        </p:spPr>
        <p:txBody>
          <a:bodyPr>
            <a:noAutofit/>
          </a:bodyPr>
          <a:lstStyle/>
          <a:p>
            <a:pPr>
              <a:buFont typeface="Arial" pitchFamily="34" charset="0"/>
              <a:buChar char="•"/>
            </a:pPr>
            <a:r>
              <a:rPr lang="es-EC" sz="1950" dirty="0" smtClean="0">
                <a:solidFill>
                  <a:srgbClr val="0070C0"/>
                </a:solidFill>
                <a:latin typeface="Comic Sans MS" pitchFamily="66" charset="0"/>
              </a:rPr>
              <a:t>Conductores Sólidos: </a:t>
            </a:r>
            <a:r>
              <a:rPr lang="es-EC" sz="1950" dirty="0" smtClean="0">
                <a:latin typeface="Comic Sans MS" pitchFamily="66" charset="0"/>
              </a:rPr>
              <a:t>Metales </a:t>
            </a:r>
            <a:endParaRPr lang="es-EC" sz="1950" dirty="0" smtClean="0">
              <a:latin typeface="Comic Sans MS" pitchFamily="66" charset="0"/>
            </a:endParaRPr>
          </a:p>
          <a:p>
            <a:pPr>
              <a:buFont typeface="Arial" pitchFamily="34" charset="0"/>
              <a:buChar char="•"/>
            </a:pPr>
            <a:r>
              <a:rPr lang="es-EC" sz="1950" dirty="0" smtClean="0">
                <a:solidFill>
                  <a:srgbClr val="0070C0"/>
                </a:solidFill>
                <a:latin typeface="Comic Sans MS" pitchFamily="66" charset="0"/>
              </a:rPr>
              <a:t>Conductores Líquidos: </a:t>
            </a:r>
            <a:r>
              <a:rPr lang="es-EC" sz="1950" dirty="0" smtClean="0">
                <a:latin typeface="Comic Sans MS" pitchFamily="66" charset="0"/>
              </a:rPr>
              <a:t>El agua, con sales como cloruros, sulfuros y carbonatos que actúan como agentes reductores (donantes de electrones), conduce la electricidad. .Algunos otros líquidos pueden tener falta o exceso de electrones que se desplacen en el medio. Son iones, que pueden ser cationes, (+) o aniones </a:t>
            </a:r>
            <a:r>
              <a:rPr lang="es-EC" sz="1950" dirty="0" smtClean="0">
                <a:latin typeface="Comic Sans MS" pitchFamily="66" charset="0"/>
              </a:rPr>
              <a:t>(-).</a:t>
            </a:r>
            <a:endParaRPr lang="es-EC" sz="1950" dirty="0" smtClean="0">
              <a:latin typeface="Comic Sans MS" pitchFamily="66" charset="0"/>
            </a:endParaRPr>
          </a:p>
          <a:p>
            <a:pPr>
              <a:buFont typeface="Arial" pitchFamily="34" charset="0"/>
              <a:buChar char="•"/>
            </a:pPr>
            <a:r>
              <a:rPr lang="es-EC" sz="1950" dirty="0" smtClean="0">
                <a:solidFill>
                  <a:srgbClr val="0070C0"/>
                </a:solidFill>
                <a:latin typeface="Comic Sans MS" pitchFamily="66" charset="0"/>
              </a:rPr>
              <a:t>Conductores </a:t>
            </a:r>
            <a:r>
              <a:rPr lang="es-EC" sz="1950" dirty="0" smtClean="0">
                <a:solidFill>
                  <a:srgbClr val="0070C0"/>
                </a:solidFill>
                <a:latin typeface="Comic Sans MS" pitchFamily="66" charset="0"/>
              </a:rPr>
              <a:t>Gaseosos: </a:t>
            </a:r>
            <a:r>
              <a:rPr lang="es-EC" sz="1950" dirty="0" smtClean="0">
                <a:latin typeface="Comic Sans MS" pitchFamily="66" charset="0"/>
              </a:rPr>
              <a:t>Valencias negativas (se ioniza negativamente). Tienden a adquirir electrones. Tienden a formar óxidos ácidos.</a:t>
            </a:r>
            <a:br>
              <a:rPr lang="es-EC" sz="1950" dirty="0" smtClean="0">
                <a:latin typeface="Comic Sans MS" pitchFamily="66" charset="0"/>
              </a:rPr>
            </a:br>
            <a:r>
              <a:rPr lang="es-EC" sz="1950" dirty="0" smtClean="0">
                <a:solidFill>
                  <a:srgbClr val="00B0F0"/>
                </a:solidFill>
                <a:latin typeface="Comic Sans MS" pitchFamily="66" charset="0"/>
              </a:rPr>
              <a:t>Ejemplos:</a:t>
            </a:r>
            <a:r>
              <a:rPr lang="es-EC" sz="1950" dirty="0" smtClean="0">
                <a:latin typeface="Comic Sans MS" pitchFamily="66" charset="0"/>
              </a:rPr>
              <a:t> Oro, plata, bronce.</a:t>
            </a:r>
            <a:br>
              <a:rPr lang="es-EC" sz="1950" dirty="0" smtClean="0">
                <a:latin typeface="Comic Sans MS" pitchFamily="66" charset="0"/>
              </a:rPr>
            </a:br>
            <a:r>
              <a:rPr lang="es-EC" sz="1950" dirty="0" smtClean="0">
                <a:latin typeface="Comic Sans MS" pitchFamily="66" charset="0"/>
              </a:rPr>
              <a:t>En el comportamiento de los conductores no influye la barrera de potencial ya que esta no se interpone en las bandas de valencia por lo tanto no impide que la electricidad se transmita hacia otro material.</a:t>
            </a:r>
            <a:br>
              <a:rPr lang="es-EC" sz="1950" dirty="0" smtClean="0">
                <a:latin typeface="Comic Sans MS" pitchFamily="66" charset="0"/>
              </a:rPr>
            </a:br>
            <a:r>
              <a:rPr lang="es-EC" sz="1950" dirty="0" smtClean="0">
                <a:latin typeface="Comic Sans MS" pitchFamily="66" charset="0"/>
              </a:rPr>
              <a:t>Son conductores eléctricos aquellos materiales que tienen electrones de valencia relativamente libres. </a:t>
            </a:r>
            <a:r>
              <a:rPr lang="es-EC" sz="2000" dirty="0" smtClean="0">
                <a:latin typeface="Comic Sans MS" pitchFamily="66" charset="0"/>
              </a:rPr>
              <a:t/>
            </a:r>
            <a:br>
              <a:rPr lang="es-EC" sz="2000" dirty="0" smtClean="0">
                <a:latin typeface="Comic Sans MS" pitchFamily="66" charset="0"/>
              </a:rPr>
            </a:br>
            <a:endParaRPr lang="es-EC" sz="2000" dirty="0">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714356"/>
            <a:ext cx="8229600" cy="1714512"/>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2900" b="1" dirty="0" smtClean="0">
                <a:ln/>
                <a:solidFill>
                  <a:schemeClr val="accent3"/>
                </a:solidFill>
              </a:rPr>
              <a:t>Tipos y Características de los Materiales </a:t>
            </a:r>
            <a:r>
              <a:rPr lang="es-EC" sz="2900" b="1" dirty="0" smtClean="0">
                <a:ln/>
                <a:solidFill>
                  <a:schemeClr val="accent3"/>
                </a:solidFill>
              </a:rPr>
              <a:t>Conductores:</a:t>
            </a:r>
            <a:r>
              <a:rPr lang="es-EC" sz="2900" b="1" dirty="0" smtClean="0">
                <a:ln/>
                <a:solidFill>
                  <a:schemeClr val="accent3"/>
                </a:solidFill>
              </a:rPr>
              <a:t/>
            </a:r>
            <a:br>
              <a:rPr lang="es-EC" sz="2900" b="1" dirty="0" smtClean="0">
                <a:ln/>
                <a:solidFill>
                  <a:schemeClr val="accent3"/>
                </a:solidFill>
              </a:rPr>
            </a:br>
            <a:r>
              <a:rPr lang="es-EC" sz="2900" b="1" dirty="0" smtClean="0">
                <a:ln/>
                <a:solidFill>
                  <a:schemeClr val="accent3"/>
                </a:solidFill>
              </a:rPr>
              <a:t>Características Eléctricas, Físicas </a:t>
            </a:r>
            <a:r>
              <a:rPr lang="es-EC" sz="2900" b="1" dirty="0" smtClean="0">
                <a:ln/>
                <a:solidFill>
                  <a:schemeClr val="accent3"/>
                </a:solidFill>
              </a:rPr>
              <a:t>y </a:t>
            </a:r>
            <a:r>
              <a:rPr lang="es-EC" sz="2900" b="1" dirty="0" smtClean="0">
                <a:ln/>
                <a:solidFill>
                  <a:schemeClr val="accent3"/>
                </a:solidFill>
              </a:rPr>
              <a:t>Químicas</a:t>
            </a:r>
            <a:endParaRPr lang="es-EC" sz="2900" b="1" dirty="0">
              <a:ln/>
              <a:solidFill>
                <a:schemeClr val="accent3"/>
              </a:solidFill>
            </a:endParaRPr>
          </a:p>
        </p:txBody>
      </p:sp>
      <p:sp>
        <p:nvSpPr>
          <p:cNvPr id="3" name="2 Marcador de contenido"/>
          <p:cNvSpPr>
            <a:spLocks noGrp="1"/>
          </p:cNvSpPr>
          <p:nvPr>
            <p:ph idx="1"/>
          </p:nvPr>
        </p:nvSpPr>
        <p:spPr>
          <a:xfrm>
            <a:off x="323528" y="2564904"/>
            <a:ext cx="8568952" cy="4032448"/>
          </a:xfrm>
        </p:spPr>
        <p:txBody>
          <a:bodyPr>
            <a:normAutofit fontScale="55000" lnSpcReduction="20000"/>
          </a:bodyPr>
          <a:lstStyle/>
          <a:p>
            <a:r>
              <a:rPr lang="es-EC" sz="3500" dirty="0" smtClean="0">
                <a:solidFill>
                  <a:srgbClr val="0070C0"/>
                </a:solidFill>
                <a:latin typeface="Comic Sans MS" pitchFamily="66" charset="0"/>
              </a:rPr>
              <a:t>Características Eléctricas: </a:t>
            </a:r>
            <a:r>
              <a:rPr lang="es-EC" sz="3500" dirty="0" smtClean="0">
                <a:latin typeface="Comic Sans MS" pitchFamily="66" charset="0"/>
              </a:rPr>
              <a:t>mucha resistencia al flujo de electricidad. Todo átomo de metal tiene únicamente un número limitado de electrones de valencia con los que unirse a los átomos vecinos. La elevada conductividad eléctrica y térmica de los metales se explica así por el paso de electrones a estas bandas con defecto de electrones, provocado por la absorción de energía térmica</a:t>
            </a:r>
            <a:r>
              <a:rPr lang="es-EC" sz="3500" dirty="0" smtClean="0">
                <a:latin typeface="Comic Sans MS" pitchFamily="66" charset="0"/>
              </a:rPr>
              <a:t>.</a:t>
            </a:r>
          </a:p>
          <a:p>
            <a:r>
              <a:rPr lang="es-EC" sz="3500" dirty="0" smtClean="0">
                <a:solidFill>
                  <a:srgbClr val="0070C0"/>
                </a:solidFill>
                <a:latin typeface="Comic Sans MS" pitchFamily="66" charset="0"/>
              </a:rPr>
              <a:t>Características </a:t>
            </a:r>
            <a:r>
              <a:rPr lang="es-EC" sz="3500" dirty="0" smtClean="0">
                <a:solidFill>
                  <a:srgbClr val="0070C0"/>
                </a:solidFill>
                <a:latin typeface="Comic Sans MS" pitchFamily="66" charset="0"/>
              </a:rPr>
              <a:t>Físicas: </a:t>
            </a:r>
            <a:r>
              <a:rPr lang="es-EC" sz="3500" dirty="0" smtClean="0">
                <a:latin typeface="Comic Sans MS" pitchFamily="66" charset="0"/>
              </a:rPr>
              <a:t>Buenos conductores eléctricos y térmicos, brillantes, una vez pulidos, y estructura cristalina en estado sólido, resistencia a la fatiga o capacidad de soportar una fuerza o presión continuadas, dureza o resistencia a ser rayados; resistencia longitudinal o resistencia a la rotura</a:t>
            </a:r>
            <a:r>
              <a:rPr lang="es-EC" sz="3500" dirty="0" smtClean="0">
                <a:latin typeface="Comic Sans MS" pitchFamily="66" charset="0"/>
              </a:rPr>
              <a:t>.</a:t>
            </a:r>
          </a:p>
          <a:p>
            <a:r>
              <a:rPr lang="es-EC" sz="3500" dirty="0" smtClean="0">
                <a:solidFill>
                  <a:srgbClr val="0070C0"/>
                </a:solidFill>
                <a:latin typeface="Comic Sans MS" pitchFamily="66" charset="0"/>
              </a:rPr>
              <a:t>Características </a:t>
            </a:r>
            <a:r>
              <a:rPr lang="es-EC" sz="3500" dirty="0" smtClean="0">
                <a:solidFill>
                  <a:srgbClr val="0070C0"/>
                </a:solidFill>
                <a:latin typeface="Comic Sans MS" pitchFamily="66" charset="0"/>
              </a:rPr>
              <a:t>Químicas: </a:t>
            </a:r>
            <a:r>
              <a:rPr lang="es-EC" sz="3500" dirty="0" smtClean="0">
                <a:latin typeface="Comic Sans MS" pitchFamily="66" charset="0"/>
              </a:rPr>
              <a:t>Valencias positivas: Tienden a ceder electrones a los átomos con los que se enlazan, tienden a formar óxidos básicos, energía de ionización baja: reaccionan con facilidad perdiendo electrones para formar iones positivos o cationes.</a:t>
            </a:r>
            <a:r>
              <a:rPr lang="es-EC" dirty="0" smtClean="0">
                <a:latin typeface="Comic Sans MS" pitchFamily="66" charset="0"/>
              </a:rPr>
              <a:t/>
            </a:r>
            <a:br>
              <a:rPr lang="es-EC" dirty="0" smtClean="0">
                <a:latin typeface="Comic Sans MS" pitchFamily="66" charset="0"/>
              </a:rPr>
            </a:br>
            <a:endParaRPr lang="es-EC"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wikis.educared.org/anavegar10/images/2/23/Semiconductor.jpg"/>
          <p:cNvPicPr>
            <a:picLocks noChangeAspect="1" noChangeArrowheads="1"/>
          </p:cNvPicPr>
          <p:nvPr/>
        </p:nvPicPr>
        <p:blipFill>
          <a:blip r:embed="rId2" cstate="print"/>
          <a:srcRect/>
          <a:stretch>
            <a:fillRect/>
          </a:stretch>
        </p:blipFill>
        <p:spPr bwMode="auto">
          <a:xfrm>
            <a:off x="0" y="836713"/>
            <a:ext cx="9144000" cy="5400599"/>
          </a:xfrm>
          <a:prstGeom prst="rect">
            <a:avLst/>
          </a:prstGeom>
          <a:noFill/>
        </p:spPr>
      </p:pic>
      <p:sp>
        <p:nvSpPr>
          <p:cNvPr id="5" name="4 Rectángulo"/>
          <p:cNvSpPr/>
          <p:nvPr/>
        </p:nvSpPr>
        <p:spPr>
          <a:xfrm>
            <a:off x="-9617" y="1988840"/>
            <a:ext cx="9113392" cy="2554545"/>
          </a:xfrm>
          <a:prstGeom prst="rect">
            <a:avLst/>
          </a:prstGeom>
          <a:noFill/>
        </p:spPr>
        <p:txBody>
          <a:bodyPr wrap="none" lIns="91440" tIns="45720" rIns="91440" bIns="45720">
            <a:spAutoFit/>
          </a:bodyPr>
          <a:lstStyle/>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MATERIALES</a:t>
            </a:r>
          </a:p>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s-ES" sz="6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SEMICONDUCTORES</a:t>
            </a:r>
            <a:endParaRPr lang="es-E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412776"/>
            <a:ext cx="6444208" cy="5445224"/>
          </a:xfrm>
        </p:spPr>
        <p:txBody>
          <a:bodyPr>
            <a:noAutofit/>
          </a:bodyPr>
          <a:lstStyle/>
          <a:p>
            <a:r>
              <a:rPr lang="es-ES" sz="1800" dirty="0" smtClean="0">
                <a:latin typeface="Comic Sans MS" pitchFamily="66" charset="0"/>
              </a:rPr>
              <a:t>Un semiconductor es una sustancia que se comporta como conductor o como aislante dependiendo del campo eléctrico en el que se encuentre, capaz de conducir la electricidad mejor que un aislante, pero peor que un metal.</a:t>
            </a:r>
            <a:br>
              <a:rPr lang="es-ES" sz="1800" dirty="0" smtClean="0">
                <a:latin typeface="Comic Sans MS" pitchFamily="66" charset="0"/>
              </a:rPr>
            </a:br>
            <a:r>
              <a:rPr lang="es-ES" sz="1800" dirty="0" smtClean="0">
                <a:latin typeface="Comic Sans MS" pitchFamily="66" charset="0"/>
              </a:rPr>
              <a:t>El elemento semiconductor más usado es el silicio, aunque idéntico comportamiento presentan las combinaciones de elementos de los grupos II y III con los de los grupos VI y V </a:t>
            </a:r>
            <a:r>
              <a:rPr lang="es-ES" sz="1800" dirty="0" err="1" smtClean="0">
                <a:latin typeface="Comic Sans MS" pitchFamily="66" charset="0"/>
              </a:rPr>
              <a:t>respectivamente.De</a:t>
            </a:r>
            <a:r>
              <a:rPr lang="es-ES" sz="1800" dirty="0" smtClean="0">
                <a:latin typeface="Comic Sans MS" pitchFamily="66" charset="0"/>
              </a:rPr>
              <a:t> </a:t>
            </a:r>
            <a:r>
              <a:rPr lang="es-ES" sz="1800" dirty="0" smtClean="0">
                <a:latin typeface="Comic Sans MS" pitchFamily="66" charset="0"/>
              </a:rPr>
              <a:t>un tiempo a esta parte se ha comenzado a emplear también el azufre. La característica común a todos ellos es que son tetravalentes, teniendo el silicio una configuración electrónica </a:t>
            </a:r>
            <a:r>
              <a:rPr lang="es-ES" sz="1800" dirty="0" smtClean="0">
                <a:latin typeface="Comic Sans MS" pitchFamily="66" charset="0"/>
              </a:rPr>
              <a:t>s²p². </a:t>
            </a:r>
          </a:p>
          <a:p>
            <a:r>
              <a:rPr lang="es-ES" sz="1800" dirty="0" smtClean="0">
                <a:latin typeface="Comic Sans MS" pitchFamily="66" charset="0"/>
              </a:rPr>
              <a:t>A</a:t>
            </a:r>
            <a:r>
              <a:rPr lang="es-ES" sz="1800" dirty="0" smtClean="0">
                <a:latin typeface="Comic Sans MS" pitchFamily="66" charset="0"/>
              </a:rPr>
              <a:t>demás</a:t>
            </a:r>
            <a:r>
              <a:rPr lang="es-ES" sz="1800" dirty="0" smtClean="0">
                <a:latin typeface="Comic Sans MS" pitchFamily="66" charset="0"/>
              </a:rPr>
              <a:t>, su conductividad puede regularse, puesto que bastará disminuir la energía aportada para que sea menor el número de electrones que salte a la banda de conducción; cosa que no puede hacerse con los metales, cuya conductividad es constante, o mas propiamente, poco variable con la temperatura. </a:t>
            </a:r>
            <a:endParaRPr lang="en-US" sz="1800" dirty="0">
              <a:latin typeface="Comic Sans MS" pitchFamily="66" charset="0"/>
            </a:endParaRPr>
          </a:p>
        </p:txBody>
      </p:sp>
      <p:sp>
        <p:nvSpPr>
          <p:cNvPr id="4" name="1 Título"/>
          <p:cNvSpPr>
            <a:spLocks noGrp="1"/>
          </p:cNvSpPr>
          <p:nvPr>
            <p:ph type="title"/>
          </p:nvPr>
        </p:nvSpPr>
        <p:spPr>
          <a:xfrm>
            <a:off x="1142976" y="785794"/>
            <a:ext cx="6472254" cy="642942"/>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3200" b="1" dirty="0" smtClean="0">
                <a:ln/>
                <a:solidFill>
                  <a:schemeClr val="accent3"/>
                </a:solidFill>
              </a:rPr>
              <a:t>Materiales </a:t>
            </a:r>
            <a:r>
              <a:rPr lang="es-EC" sz="3200" b="1" dirty="0" smtClean="0">
                <a:ln/>
                <a:solidFill>
                  <a:schemeClr val="accent3"/>
                </a:solidFill>
              </a:rPr>
              <a:t>Semiconductores</a:t>
            </a:r>
            <a:endParaRPr lang="es-EC" sz="3200" b="1" dirty="0">
              <a:ln/>
              <a:solidFill>
                <a:schemeClr val="accent3"/>
              </a:solidFill>
            </a:endParaRPr>
          </a:p>
        </p:txBody>
      </p:sp>
      <p:pic>
        <p:nvPicPr>
          <p:cNvPr id="1026" name="Picture 2" descr="http://3.bp.blogspot.com/_6JhOiLescrg/TDUExQImspI/AAAAAAAADww/xbbCp3cXjXg/s1600/semiconductor1.jpg"/>
          <p:cNvPicPr>
            <a:picLocks noChangeAspect="1" noChangeArrowheads="1"/>
          </p:cNvPicPr>
          <p:nvPr/>
        </p:nvPicPr>
        <p:blipFill>
          <a:blip r:embed="rId2" cstate="print"/>
          <a:srcRect/>
          <a:stretch>
            <a:fillRect/>
          </a:stretch>
        </p:blipFill>
        <p:spPr bwMode="auto">
          <a:xfrm>
            <a:off x="6372200" y="2204864"/>
            <a:ext cx="2771800" cy="37444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060848"/>
            <a:ext cx="6012160" cy="4797152"/>
          </a:xfrm>
        </p:spPr>
        <p:txBody>
          <a:bodyPr>
            <a:normAutofit fontScale="92500" lnSpcReduction="10000"/>
          </a:bodyPr>
          <a:lstStyle/>
          <a:p>
            <a:r>
              <a:rPr lang="es-ES" sz="2000" dirty="0" smtClean="0">
                <a:solidFill>
                  <a:srgbClr val="0070C0"/>
                </a:solidFill>
                <a:latin typeface="Comic Sans MS" pitchFamily="66" charset="0"/>
              </a:rPr>
              <a:t>Semiconductor Intrínseco:</a:t>
            </a:r>
            <a:r>
              <a:rPr lang="es-ES" sz="2000" dirty="0" smtClean="0">
                <a:latin typeface="Comic Sans MS" pitchFamily="66" charset="0"/>
              </a:rPr>
              <a:t> En </a:t>
            </a:r>
            <a:r>
              <a:rPr lang="es-ES" sz="2000" dirty="0" smtClean="0">
                <a:latin typeface="Comic Sans MS" pitchFamily="66" charset="0"/>
              </a:rPr>
              <a:t>un semiconductor intrínseco también hay flujos de electrones y huecos, aunque la corriente total resultante sea cero. Esto se debe a que por acción de la energía térmica se producen los electrones libres y los huecos por pares, por lo tanto hay tantos electrones libres como huecos con lo que la corriente total es </a:t>
            </a:r>
            <a:r>
              <a:rPr lang="es-ES" sz="2000" dirty="0" smtClean="0">
                <a:latin typeface="Comic Sans MS" pitchFamily="66" charset="0"/>
              </a:rPr>
              <a:t>cero</a:t>
            </a:r>
          </a:p>
          <a:p>
            <a:r>
              <a:rPr lang="es-ES" sz="2000" dirty="0" smtClean="0">
                <a:solidFill>
                  <a:srgbClr val="0070C0"/>
                </a:solidFill>
                <a:latin typeface="Comic Sans MS" pitchFamily="66" charset="0"/>
              </a:rPr>
              <a:t>Semiconductor Extrínseco: </a:t>
            </a:r>
            <a:r>
              <a:rPr lang="es-ES" sz="2000" dirty="0" smtClean="0">
                <a:latin typeface="Comic Sans MS" pitchFamily="66" charset="0"/>
              </a:rPr>
              <a:t>Si a </a:t>
            </a:r>
            <a:r>
              <a:rPr lang="es-ES" sz="2000" dirty="0" smtClean="0">
                <a:latin typeface="Comic Sans MS" pitchFamily="66" charset="0"/>
              </a:rPr>
              <a:t>un semiconductor </a:t>
            </a:r>
            <a:r>
              <a:rPr lang="es-ES" sz="2000" dirty="0" smtClean="0">
                <a:latin typeface="Comic Sans MS" pitchFamily="66" charset="0"/>
              </a:rPr>
              <a:t>intrínseco, como el anterior, se le añade un pequeño </a:t>
            </a:r>
            <a:r>
              <a:rPr lang="es-ES" sz="2000" dirty="0" smtClean="0">
                <a:latin typeface="Comic Sans MS" pitchFamily="66" charset="0"/>
              </a:rPr>
              <a:t>porcentaje </a:t>
            </a:r>
            <a:r>
              <a:rPr lang="es-ES" sz="2000" dirty="0" smtClean="0">
                <a:latin typeface="Comic Sans MS" pitchFamily="66" charset="0"/>
              </a:rPr>
              <a:t>de impurezas, es decir, elementos trivalentes o pentavalentes, el semiconductor se denomina extrínseco, y se dice que está dopado. Evidentemente, las impurezas deberán formar parte de la estructura cristalina sustituyendo al correspondiente átomo de silicio.</a:t>
            </a:r>
            <a:endParaRPr lang="en-US" sz="2000" dirty="0">
              <a:latin typeface="Comic Sans MS" pitchFamily="66" charset="0"/>
            </a:endParaRPr>
          </a:p>
        </p:txBody>
      </p:sp>
      <p:sp>
        <p:nvSpPr>
          <p:cNvPr id="5" name="1 Título"/>
          <p:cNvSpPr>
            <a:spLocks noGrp="1"/>
          </p:cNvSpPr>
          <p:nvPr>
            <p:ph type="title"/>
          </p:nvPr>
        </p:nvSpPr>
        <p:spPr>
          <a:xfrm>
            <a:off x="428596" y="714356"/>
            <a:ext cx="8229600" cy="1714512"/>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2900" b="1" dirty="0" smtClean="0">
                <a:ln/>
                <a:solidFill>
                  <a:schemeClr val="accent3"/>
                </a:solidFill>
              </a:rPr>
              <a:t>Tipos y Características de los Materiales </a:t>
            </a:r>
            <a:r>
              <a:rPr lang="es-EC" sz="2900" b="1" dirty="0" smtClean="0">
                <a:ln/>
                <a:solidFill>
                  <a:schemeClr val="accent3"/>
                </a:solidFill>
              </a:rPr>
              <a:t>Semiconductores:</a:t>
            </a:r>
            <a:br>
              <a:rPr lang="es-EC" sz="2900" b="1" dirty="0" smtClean="0">
                <a:ln/>
                <a:solidFill>
                  <a:schemeClr val="accent3"/>
                </a:solidFill>
              </a:rPr>
            </a:br>
            <a:r>
              <a:rPr lang="es-EC" sz="2900" b="1" dirty="0" smtClean="0">
                <a:ln/>
                <a:solidFill>
                  <a:schemeClr val="accent3"/>
                </a:solidFill>
              </a:rPr>
              <a:t>Intrínsecos y Extrínsecos</a:t>
            </a:r>
            <a:r>
              <a:rPr lang="es-EC" sz="3200" b="1" dirty="0" smtClean="0">
                <a:ln/>
                <a:solidFill>
                  <a:schemeClr val="accent3"/>
                </a:solidFill>
              </a:rPr>
              <a:t/>
            </a:r>
            <a:br>
              <a:rPr lang="es-EC" sz="3200" b="1" dirty="0" smtClean="0">
                <a:ln/>
                <a:solidFill>
                  <a:schemeClr val="accent3"/>
                </a:solidFill>
              </a:rPr>
            </a:br>
            <a:endParaRPr lang="es-EC" sz="3200" b="1" dirty="0">
              <a:ln/>
              <a:solidFill>
                <a:schemeClr val="accent3"/>
              </a:solidFill>
            </a:endParaRPr>
          </a:p>
        </p:txBody>
      </p:sp>
      <p:pic>
        <p:nvPicPr>
          <p:cNvPr id="19458" name="Picture 2" descr="http://solete.nichese.com/solete-gif/estructura2.jpg"/>
          <p:cNvPicPr>
            <a:picLocks noChangeAspect="1" noChangeArrowheads="1"/>
          </p:cNvPicPr>
          <p:nvPr/>
        </p:nvPicPr>
        <p:blipFill>
          <a:blip r:embed="rId2" cstate="print"/>
          <a:srcRect/>
          <a:stretch>
            <a:fillRect/>
          </a:stretch>
        </p:blipFill>
        <p:spPr bwMode="auto">
          <a:xfrm>
            <a:off x="6012160" y="2132856"/>
            <a:ext cx="2933700" cy="2304256"/>
          </a:xfrm>
          <a:prstGeom prst="rect">
            <a:avLst/>
          </a:prstGeom>
          <a:ln>
            <a:noFill/>
          </a:ln>
          <a:effectLst>
            <a:softEdge rad="112500"/>
          </a:effectLst>
        </p:spPr>
      </p:pic>
      <p:pic>
        <p:nvPicPr>
          <p:cNvPr id="19460" name="Picture 4" descr="http://www.asifunciona.com/fisica/ke_semiconductor/img_semicond/17_sc_250px.jpg"/>
          <p:cNvPicPr>
            <a:picLocks noChangeAspect="1" noChangeArrowheads="1"/>
          </p:cNvPicPr>
          <p:nvPr/>
        </p:nvPicPr>
        <p:blipFill>
          <a:blip r:embed="rId3" cstate="print"/>
          <a:srcRect/>
          <a:stretch>
            <a:fillRect/>
          </a:stretch>
        </p:blipFill>
        <p:spPr bwMode="auto">
          <a:xfrm>
            <a:off x="6012160" y="4365104"/>
            <a:ext cx="2952328" cy="23042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43808" y="2060848"/>
            <a:ext cx="6300192" cy="4797152"/>
          </a:xfrm>
        </p:spPr>
        <p:txBody>
          <a:bodyPr>
            <a:normAutofit fontScale="55000" lnSpcReduction="20000"/>
          </a:bodyPr>
          <a:lstStyle/>
          <a:p>
            <a:r>
              <a:rPr lang="es-ES" sz="3500" dirty="0" smtClean="0">
                <a:solidFill>
                  <a:srgbClr val="0070C0"/>
                </a:solidFill>
                <a:latin typeface="Comic Sans MS" pitchFamily="66" charset="0"/>
              </a:rPr>
              <a:t>Semiconductor Tipo N</a:t>
            </a:r>
            <a:r>
              <a:rPr lang="es-ES" sz="3500" dirty="0" smtClean="0">
                <a:solidFill>
                  <a:srgbClr val="0070C0"/>
                </a:solidFill>
                <a:latin typeface="Comic Sans MS" pitchFamily="66" charset="0"/>
              </a:rPr>
              <a:t>:</a:t>
            </a:r>
            <a:r>
              <a:rPr lang="es-ES" sz="3500" dirty="0" smtClean="0">
                <a:latin typeface="Comic Sans MS" pitchFamily="66" charset="0"/>
              </a:rPr>
              <a:t> Se </a:t>
            </a:r>
            <a:r>
              <a:rPr lang="es-ES" sz="3500" dirty="0" smtClean="0">
                <a:latin typeface="Comic Sans MS" pitchFamily="66" charset="0"/>
              </a:rPr>
              <a:t>obtiene llevando a cabo un proceso de dopado añadiendo un cierto tipo de átomos al semiconductor para poder aumentar el número de portadores de carga libres (en este </a:t>
            </a:r>
            <a:r>
              <a:rPr lang="es-ES" sz="3500" dirty="0" smtClean="0">
                <a:latin typeface="Comic Sans MS" pitchFamily="66" charset="0"/>
              </a:rPr>
              <a:t>caso negativos).</a:t>
            </a:r>
            <a:r>
              <a:rPr lang="es-ES" sz="3500" dirty="0" smtClean="0">
                <a:latin typeface="Comic Sans MS" pitchFamily="66" charset="0"/>
              </a:rPr>
              <a:t>Cuando el material dopante es añadido, éste aporta sus electrones más débilmente vinculados a los átomos del semiconductor. </a:t>
            </a:r>
            <a:r>
              <a:rPr lang="es-ES" sz="3500" dirty="0" smtClean="0">
                <a:latin typeface="Comic Sans MS" pitchFamily="66" charset="0"/>
              </a:rPr>
              <a:t>El </a:t>
            </a:r>
            <a:r>
              <a:rPr lang="es-ES" sz="3500" dirty="0" smtClean="0">
                <a:latin typeface="Comic Sans MS" pitchFamily="66" charset="0"/>
              </a:rPr>
              <a:t>propósito del dopaje tipo </a:t>
            </a:r>
            <a:r>
              <a:rPr lang="es-ES" sz="3500" dirty="0" smtClean="0">
                <a:latin typeface="Comic Sans MS" pitchFamily="66" charset="0"/>
              </a:rPr>
              <a:t>N </a:t>
            </a:r>
            <a:r>
              <a:rPr lang="es-ES" sz="3500" dirty="0" smtClean="0">
                <a:latin typeface="Comic Sans MS" pitchFamily="66" charset="0"/>
              </a:rPr>
              <a:t>es el de producir abundancia de electrones portadores en el material</a:t>
            </a:r>
            <a:r>
              <a:rPr lang="es-ES" sz="3500" dirty="0" smtClean="0">
                <a:latin typeface="Comic Sans MS" pitchFamily="66" charset="0"/>
              </a:rPr>
              <a:t>.</a:t>
            </a:r>
          </a:p>
          <a:p>
            <a:r>
              <a:rPr lang="es-ES" sz="3500" dirty="0" smtClean="0">
                <a:solidFill>
                  <a:srgbClr val="0070C0"/>
                </a:solidFill>
                <a:latin typeface="Comic Sans MS" pitchFamily="66" charset="0"/>
              </a:rPr>
              <a:t>Semiconductor </a:t>
            </a:r>
            <a:r>
              <a:rPr lang="es-ES" sz="3500" dirty="0" smtClean="0">
                <a:solidFill>
                  <a:srgbClr val="0070C0"/>
                </a:solidFill>
                <a:latin typeface="Comic Sans MS" pitchFamily="66" charset="0"/>
              </a:rPr>
              <a:t>Tipo P: </a:t>
            </a:r>
            <a:r>
              <a:rPr lang="es-ES" sz="3500" dirty="0" smtClean="0">
                <a:latin typeface="Comic Sans MS" pitchFamily="66" charset="0"/>
              </a:rPr>
              <a:t>Se </a:t>
            </a:r>
            <a:r>
              <a:rPr lang="es-ES" sz="3500" dirty="0" smtClean="0">
                <a:latin typeface="Comic Sans MS" pitchFamily="66" charset="0"/>
              </a:rPr>
              <a:t>obtiene llevando a cabo un proceso de dopado, añadiendo un cierto tipo de átomos al semiconductor para poder aumentar el número de portadores de carga libres (en este caso </a:t>
            </a:r>
            <a:r>
              <a:rPr lang="es-ES" sz="3500" dirty="0" smtClean="0">
                <a:latin typeface="Comic Sans MS" pitchFamily="66" charset="0"/>
              </a:rPr>
              <a:t>positivos).Cuando </a:t>
            </a:r>
            <a:r>
              <a:rPr lang="es-ES" sz="3500" dirty="0" smtClean="0">
                <a:latin typeface="Comic Sans MS" pitchFamily="66" charset="0"/>
              </a:rPr>
              <a:t>el material dopante es añadido, éste libera los electrones más débilmente vinculados de los átomos del semiconductor. </a:t>
            </a:r>
            <a:r>
              <a:rPr lang="es-ES" sz="3500" dirty="0" smtClean="0">
                <a:latin typeface="Comic Sans MS" pitchFamily="66" charset="0"/>
              </a:rPr>
              <a:t>El </a:t>
            </a:r>
            <a:r>
              <a:rPr lang="es-ES" sz="3500" dirty="0" smtClean="0">
                <a:latin typeface="Comic Sans MS" pitchFamily="66" charset="0"/>
              </a:rPr>
              <a:t>propósito del dopaje tipo P es el de crear abundancia de huecos. </a:t>
            </a:r>
            <a:r>
              <a:rPr lang="es-ES" dirty="0" smtClean="0"/>
              <a:t/>
            </a:r>
            <a:br>
              <a:rPr lang="es-ES" dirty="0" smtClean="0"/>
            </a:br>
            <a:endParaRPr lang="en-US" dirty="0"/>
          </a:p>
        </p:txBody>
      </p:sp>
      <p:sp>
        <p:nvSpPr>
          <p:cNvPr id="4" name="1 Título"/>
          <p:cNvSpPr>
            <a:spLocks noGrp="1"/>
          </p:cNvSpPr>
          <p:nvPr>
            <p:ph type="title"/>
          </p:nvPr>
        </p:nvSpPr>
        <p:spPr>
          <a:xfrm>
            <a:off x="428596" y="714356"/>
            <a:ext cx="8229600" cy="1714512"/>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2900" b="1" dirty="0" smtClean="0">
                <a:ln/>
                <a:solidFill>
                  <a:schemeClr val="accent3"/>
                </a:solidFill>
              </a:rPr>
              <a:t>Tipos y Características de los Materiales </a:t>
            </a:r>
            <a:r>
              <a:rPr lang="es-EC" sz="2900" b="1" dirty="0" smtClean="0">
                <a:ln/>
                <a:solidFill>
                  <a:schemeClr val="accent3"/>
                </a:solidFill>
              </a:rPr>
              <a:t>Semiconductores:</a:t>
            </a:r>
            <a:br>
              <a:rPr lang="es-EC" sz="2900" b="1" dirty="0" smtClean="0">
                <a:ln/>
                <a:solidFill>
                  <a:schemeClr val="accent3"/>
                </a:solidFill>
              </a:rPr>
            </a:br>
            <a:r>
              <a:rPr lang="es-EC" sz="2900" b="1" dirty="0" smtClean="0">
                <a:ln/>
                <a:solidFill>
                  <a:schemeClr val="accent3"/>
                </a:solidFill>
              </a:rPr>
              <a:t>Tipo N y Tipo P</a:t>
            </a:r>
            <a:r>
              <a:rPr lang="es-EC" sz="3200" b="1" dirty="0" smtClean="0">
                <a:ln/>
                <a:solidFill>
                  <a:schemeClr val="accent3"/>
                </a:solidFill>
              </a:rPr>
              <a:t/>
            </a:r>
            <a:br>
              <a:rPr lang="es-EC" sz="3200" b="1" dirty="0" smtClean="0">
                <a:ln/>
                <a:solidFill>
                  <a:schemeClr val="accent3"/>
                </a:solidFill>
              </a:rPr>
            </a:br>
            <a:endParaRPr lang="es-EC" sz="3200" b="1" dirty="0">
              <a:ln/>
              <a:solidFill>
                <a:schemeClr val="accent3"/>
              </a:solidFill>
            </a:endParaRPr>
          </a:p>
        </p:txBody>
      </p:sp>
      <p:pic>
        <p:nvPicPr>
          <p:cNvPr id="20482" name="Picture 2"/>
          <p:cNvPicPr>
            <a:picLocks noChangeAspect="1" noChangeArrowheads="1"/>
          </p:cNvPicPr>
          <p:nvPr/>
        </p:nvPicPr>
        <p:blipFill>
          <a:blip r:embed="rId2" cstate="print"/>
          <a:srcRect/>
          <a:stretch>
            <a:fillRect/>
          </a:stretch>
        </p:blipFill>
        <p:spPr bwMode="auto">
          <a:xfrm>
            <a:off x="0" y="1916832"/>
            <a:ext cx="2915816" cy="2376264"/>
          </a:xfrm>
          <a:prstGeom prst="rect">
            <a:avLst/>
          </a:prstGeom>
          <a:noFill/>
          <a:ln w="9525">
            <a:noFill/>
            <a:miter lim="800000"/>
            <a:headEnd/>
            <a:tailEnd/>
          </a:ln>
        </p:spPr>
      </p:pic>
      <p:pic>
        <p:nvPicPr>
          <p:cNvPr id="20484" name="Picture 4" descr="http://www.kalipedia.com/kalipediamedia/ingenieria/media/200708/22/tecnologia/20070822klpingtcn_105.Ges.SCO.png"/>
          <p:cNvPicPr>
            <a:picLocks noChangeAspect="1" noChangeArrowheads="1"/>
          </p:cNvPicPr>
          <p:nvPr/>
        </p:nvPicPr>
        <p:blipFill>
          <a:blip r:embed="rId3" cstate="print"/>
          <a:srcRect/>
          <a:stretch>
            <a:fillRect/>
          </a:stretch>
        </p:blipFill>
        <p:spPr bwMode="auto">
          <a:xfrm>
            <a:off x="0" y="4293096"/>
            <a:ext cx="2915816" cy="23042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01.i.aliimg.com/img/pb/848/715/492/492715848_337.jpg"/>
          <p:cNvPicPr>
            <a:picLocks noChangeAspect="1" noChangeArrowheads="1"/>
          </p:cNvPicPr>
          <p:nvPr/>
        </p:nvPicPr>
        <p:blipFill>
          <a:blip r:embed="rId2" cstate="print"/>
          <a:srcRect r="1902"/>
          <a:stretch>
            <a:fillRect/>
          </a:stretch>
        </p:blipFill>
        <p:spPr bwMode="auto">
          <a:xfrm>
            <a:off x="0" y="836712"/>
            <a:ext cx="9144000" cy="5400600"/>
          </a:xfrm>
          <a:prstGeom prst="rect">
            <a:avLst/>
          </a:prstGeom>
          <a:noFill/>
        </p:spPr>
      </p:pic>
      <p:sp>
        <p:nvSpPr>
          <p:cNvPr id="6" name="5 Rectángulo"/>
          <p:cNvSpPr/>
          <p:nvPr/>
        </p:nvSpPr>
        <p:spPr>
          <a:xfrm>
            <a:off x="738985" y="1988840"/>
            <a:ext cx="7616188" cy="2554545"/>
          </a:xfrm>
          <a:prstGeom prst="rect">
            <a:avLst/>
          </a:prstGeom>
          <a:noFill/>
        </p:spPr>
        <p:txBody>
          <a:bodyPr wrap="none" lIns="91440" tIns="45720" rIns="91440" bIns="45720">
            <a:spAutoFit/>
          </a:bodyPr>
          <a:lstStyle/>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MATERIALES</a:t>
            </a:r>
          </a:p>
          <a:p>
            <a:pPr algn="ctr"/>
            <a:r>
              <a:rPr lang="es-ES"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AISLANTES</a:t>
            </a:r>
            <a:endParaRPr lang="es-E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0" y="1772816"/>
            <a:ext cx="4341168" cy="4608512"/>
          </a:xfrm>
        </p:spPr>
        <p:txBody>
          <a:bodyPr>
            <a:normAutofit/>
          </a:bodyPr>
          <a:lstStyle/>
          <a:p>
            <a:r>
              <a:rPr lang="es-ES" sz="2000" dirty="0" smtClean="0">
                <a:latin typeface="Comic Sans MS" pitchFamily="66" charset="0"/>
              </a:rPr>
              <a:t>Se </a:t>
            </a:r>
            <a:r>
              <a:rPr lang="es-ES" sz="2000" dirty="0" smtClean="0">
                <a:latin typeface="Comic Sans MS" pitchFamily="66" charset="0"/>
              </a:rPr>
              <a:t>denomina aislante eléctrico al material con escasa conductividad eléctrica. El comportamiento de los aislantes se debe a la barrera de potencial que se establece entre las bandas de valencia y conducción que dificulta la existencia de electrones libres capaces de conducir la electricidad a través del material, el aislante es el que posee más de 4 electrones en su última capa de valencia.</a:t>
            </a:r>
            <a:endParaRPr lang="en-US" sz="2000" dirty="0">
              <a:latin typeface="Comic Sans MS" pitchFamily="66" charset="0"/>
            </a:endParaRPr>
          </a:p>
        </p:txBody>
      </p:sp>
      <p:sp>
        <p:nvSpPr>
          <p:cNvPr id="5" name="1 Título"/>
          <p:cNvSpPr>
            <a:spLocks noGrp="1"/>
          </p:cNvSpPr>
          <p:nvPr>
            <p:ph type="title"/>
          </p:nvPr>
        </p:nvSpPr>
        <p:spPr>
          <a:xfrm>
            <a:off x="1142976" y="785794"/>
            <a:ext cx="6472254" cy="642942"/>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3200" b="1" dirty="0" smtClean="0">
                <a:ln/>
                <a:solidFill>
                  <a:schemeClr val="accent3"/>
                </a:solidFill>
              </a:rPr>
              <a:t>Materiales </a:t>
            </a:r>
            <a:r>
              <a:rPr lang="es-EC" sz="3200" b="1" dirty="0" smtClean="0">
                <a:ln/>
                <a:solidFill>
                  <a:schemeClr val="accent3"/>
                </a:solidFill>
              </a:rPr>
              <a:t>Aislantes</a:t>
            </a:r>
            <a:endParaRPr lang="es-EC" sz="3200" b="1" dirty="0">
              <a:ln/>
              <a:solidFill>
                <a:schemeClr val="accent3"/>
              </a:solidFill>
            </a:endParaRPr>
          </a:p>
        </p:txBody>
      </p:sp>
      <p:pic>
        <p:nvPicPr>
          <p:cNvPr id="21506" name="Picture 2" descr="http://upload.wikimedia.org/wikipedia/commons/thumb/9/9f/CintaAislanteElectricaRojaUnion.jpg/250px-CintaAislanteElectricaRojaUnion.jpg"/>
          <p:cNvPicPr>
            <a:picLocks noChangeAspect="1" noChangeArrowheads="1"/>
          </p:cNvPicPr>
          <p:nvPr/>
        </p:nvPicPr>
        <p:blipFill>
          <a:blip r:embed="rId2" cstate="print"/>
          <a:srcRect/>
          <a:stretch>
            <a:fillRect/>
          </a:stretch>
        </p:blipFill>
        <p:spPr bwMode="auto">
          <a:xfrm>
            <a:off x="251520" y="1412776"/>
            <a:ext cx="4320480" cy="2664296"/>
          </a:xfrm>
          <a:prstGeom prst="rect">
            <a:avLst/>
          </a:prstGeom>
          <a:ln>
            <a:noFill/>
          </a:ln>
          <a:effectLst>
            <a:softEdge rad="112500"/>
          </a:effectLst>
        </p:spPr>
      </p:pic>
      <p:pic>
        <p:nvPicPr>
          <p:cNvPr id="21508" name="Picture 4" descr="http://3.bp.blogspot.com/-O8EIcleGNBI/URev6ZCicKI/AAAAAAAAAAM/oJ05uEr9Pb0/s1600/aislante_2.jpg"/>
          <p:cNvPicPr>
            <a:picLocks noChangeAspect="1" noChangeArrowheads="1"/>
          </p:cNvPicPr>
          <p:nvPr/>
        </p:nvPicPr>
        <p:blipFill>
          <a:blip r:embed="rId3" cstate="print"/>
          <a:srcRect/>
          <a:stretch>
            <a:fillRect/>
          </a:stretch>
        </p:blipFill>
        <p:spPr bwMode="auto">
          <a:xfrm>
            <a:off x="251520" y="4005064"/>
            <a:ext cx="4320480" cy="26642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132856"/>
            <a:ext cx="6012160" cy="5184576"/>
          </a:xfrm>
        </p:spPr>
        <p:txBody>
          <a:bodyPr>
            <a:noAutofit/>
          </a:bodyPr>
          <a:lstStyle/>
          <a:p>
            <a:r>
              <a:rPr lang="es-ES" sz="1900" dirty="0" smtClean="0">
                <a:solidFill>
                  <a:srgbClr val="0070C0"/>
                </a:solidFill>
                <a:latin typeface="Comic Sans MS" pitchFamily="66" charset="0"/>
              </a:rPr>
              <a:t>Aislantes Sólidos: </a:t>
            </a:r>
            <a:r>
              <a:rPr lang="es-ES" sz="1900" dirty="0" smtClean="0">
                <a:latin typeface="Comic Sans MS" pitchFamily="66" charset="0"/>
              </a:rPr>
              <a:t>Un buen aislante entre vueltas de las bobinas de transformadores es el cartón prensado, el cual da forma a estructuras de aislamiento rígidas. En los sistemas de aislamiento de transformadores destacan las cintas sintéticas, que se utilizan para envolver los conductores magnéticos de los bobinados</a:t>
            </a:r>
            <a:r>
              <a:rPr lang="es-ES" sz="1900" dirty="0" smtClean="0">
                <a:latin typeface="Comic Sans MS" pitchFamily="66" charset="0"/>
              </a:rPr>
              <a:t>.</a:t>
            </a:r>
          </a:p>
          <a:p>
            <a:r>
              <a:rPr lang="es-ES" sz="1900" dirty="0" smtClean="0">
                <a:solidFill>
                  <a:srgbClr val="0070C0"/>
                </a:solidFill>
                <a:latin typeface="Comic Sans MS" pitchFamily="66" charset="0"/>
              </a:rPr>
              <a:t>Aislantes </a:t>
            </a:r>
            <a:r>
              <a:rPr lang="es-ES" sz="1900" dirty="0" smtClean="0">
                <a:solidFill>
                  <a:srgbClr val="0070C0"/>
                </a:solidFill>
                <a:latin typeface="Comic Sans MS" pitchFamily="66" charset="0"/>
              </a:rPr>
              <a:t>Líquidos: </a:t>
            </a:r>
            <a:r>
              <a:rPr lang="es-ES" sz="1900" dirty="0" smtClean="0">
                <a:latin typeface="Comic Sans MS" pitchFamily="66" charset="0"/>
              </a:rPr>
              <a:t>Los fluidos o líquidos dieléctricos cumplen la doble función de aislar los bobinados en los transformadores y disipar el calor al interior de estos equipos. El líquido dieléctrico más empleado es el aceite mineral. El problema es que es altamente inflamable. Fluidos dieléctricos sintéticos, (hidrocarburos) con alto punto de inflamación.</a:t>
            </a:r>
            <a:br>
              <a:rPr lang="es-ES" sz="1900" dirty="0" smtClean="0">
                <a:latin typeface="Comic Sans MS" pitchFamily="66" charset="0"/>
              </a:rPr>
            </a:br>
            <a:endParaRPr lang="en-US" sz="1900" dirty="0">
              <a:latin typeface="Comic Sans MS" pitchFamily="66" charset="0"/>
            </a:endParaRPr>
          </a:p>
        </p:txBody>
      </p:sp>
      <p:sp>
        <p:nvSpPr>
          <p:cNvPr id="4" name="1 Título"/>
          <p:cNvSpPr>
            <a:spLocks noGrp="1"/>
          </p:cNvSpPr>
          <p:nvPr>
            <p:ph type="title"/>
          </p:nvPr>
        </p:nvSpPr>
        <p:spPr>
          <a:xfrm>
            <a:off x="428596" y="714356"/>
            <a:ext cx="8229600" cy="1714512"/>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2900" b="1" dirty="0" smtClean="0">
                <a:ln/>
                <a:solidFill>
                  <a:schemeClr val="accent3"/>
                </a:solidFill>
              </a:rPr>
              <a:t>Tipos y Características de los Materiales </a:t>
            </a:r>
            <a:r>
              <a:rPr lang="es-EC" sz="2900" b="1" dirty="0" smtClean="0">
                <a:ln/>
                <a:solidFill>
                  <a:schemeClr val="accent3"/>
                </a:solidFill>
              </a:rPr>
              <a:t>Aislantes:</a:t>
            </a:r>
            <a:br>
              <a:rPr lang="es-EC" sz="2900" b="1" dirty="0" smtClean="0">
                <a:ln/>
                <a:solidFill>
                  <a:schemeClr val="accent3"/>
                </a:solidFill>
              </a:rPr>
            </a:br>
            <a:r>
              <a:rPr lang="es-EC" sz="2900" b="1" dirty="0" smtClean="0">
                <a:ln/>
                <a:solidFill>
                  <a:schemeClr val="accent3"/>
                </a:solidFill>
              </a:rPr>
              <a:t>Sólidos</a:t>
            </a:r>
            <a:r>
              <a:rPr lang="es-EC" sz="2900" b="1" dirty="0" smtClean="0">
                <a:ln/>
                <a:solidFill>
                  <a:schemeClr val="accent3"/>
                </a:solidFill>
              </a:rPr>
              <a:t> y</a:t>
            </a:r>
            <a:r>
              <a:rPr lang="es-EC" sz="2900" b="1" dirty="0" smtClean="0">
                <a:ln/>
                <a:solidFill>
                  <a:schemeClr val="accent3"/>
                </a:solidFill>
              </a:rPr>
              <a:t> Líquidos</a:t>
            </a:r>
            <a:r>
              <a:rPr lang="es-EC" sz="3200" b="1" dirty="0" smtClean="0">
                <a:ln/>
                <a:solidFill>
                  <a:schemeClr val="accent3"/>
                </a:solidFill>
              </a:rPr>
              <a:t/>
            </a:r>
            <a:br>
              <a:rPr lang="es-EC" sz="3200" b="1" dirty="0" smtClean="0">
                <a:ln/>
                <a:solidFill>
                  <a:schemeClr val="accent3"/>
                </a:solidFill>
              </a:rPr>
            </a:br>
            <a:endParaRPr lang="es-EC" sz="3200" b="1" dirty="0">
              <a:ln/>
              <a:solidFill>
                <a:schemeClr val="accent3"/>
              </a:solidFill>
            </a:endParaRPr>
          </a:p>
        </p:txBody>
      </p:sp>
      <p:pic>
        <p:nvPicPr>
          <p:cNvPr id="23554" name="Picture 2" descr="http://11870.com/multimedia/imagenes/aislantes-electricos-2000-beasain_pxl_23ac2b2bee1a168d971397ababefec02.jpeg"/>
          <p:cNvPicPr>
            <a:picLocks noChangeAspect="1" noChangeArrowheads="1"/>
          </p:cNvPicPr>
          <p:nvPr/>
        </p:nvPicPr>
        <p:blipFill>
          <a:blip r:embed="rId2" cstate="print"/>
          <a:srcRect l="2154" t="11541" r="3078" b="10551"/>
          <a:stretch>
            <a:fillRect/>
          </a:stretch>
        </p:blipFill>
        <p:spPr bwMode="auto">
          <a:xfrm>
            <a:off x="5940152" y="2132856"/>
            <a:ext cx="3203848" cy="1944216"/>
          </a:xfrm>
          <a:prstGeom prst="rect">
            <a:avLst/>
          </a:prstGeom>
          <a:ln>
            <a:noFill/>
          </a:ln>
          <a:effectLst>
            <a:softEdge rad="112500"/>
          </a:effectLst>
        </p:spPr>
      </p:pic>
      <p:pic>
        <p:nvPicPr>
          <p:cNvPr id="23556" name="Picture 4" descr="http://i239.photobucket.com/albums/ff174/olvik103/PC_Hardware/Sistema_RL/Liquidosaditivos.jpg"/>
          <p:cNvPicPr>
            <a:picLocks noChangeAspect="1" noChangeArrowheads="1"/>
          </p:cNvPicPr>
          <p:nvPr/>
        </p:nvPicPr>
        <p:blipFill>
          <a:blip r:embed="rId3" cstate="print"/>
          <a:srcRect l="3558" t="2370" r="3055" b="4020"/>
          <a:stretch>
            <a:fillRect/>
          </a:stretch>
        </p:blipFill>
        <p:spPr bwMode="auto">
          <a:xfrm>
            <a:off x="5940152" y="4437112"/>
            <a:ext cx="3203848" cy="19442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060848"/>
            <a:ext cx="6732240" cy="4797152"/>
          </a:xfrm>
        </p:spPr>
        <p:txBody>
          <a:bodyPr>
            <a:noAutofit/>
          </a:bodyPr>
          <a:lstStyle/>
          <a:p>
            <a:r>
              <a:rPr lang="es-ES" sz="1900" dirty="0" smtClean="0">
                <a:solidFill>
                  <a:srgbClr val="0070C0"/>
                </a:solidFill>
                <a:latin typeface="Comic Sans MS" pitchFamily="66" charset="0"/>
              </a:rPr>
              <a:t>Aislantes Gaseosos: </a:t>
            </a:r>
            <a:r>
              <a:rPr lang="es-ES" sz="1900" dirty="0" smtClean="0">
                <a:latin typeface="Comic Sans MS" pitchFamily="66" charset="0"/>
              </a:rPr>
              <a:t>Los gases aislantes más utilizados en los transformadores son el aire y el nitrógeno, este último a presiones de 1 atmósfera. Estos transformadores son generalmente de construcción sellada. El aire y otros gases tienen elevadísima resistividad y están prácticamente exentos de pérdidas </a:t>
            </a:r>
            <a:r>
              <a:rPr lang="es-ES" sz="1900" dirty="0" smtClean="0">
                <a:latin typeface="Comic Sans MS" pitchFamily="66" charset="0"/>
              </a:rPr>
              <a:t>dieléctricas. El </a:t>
            </a:r>
            <a:r>
              <a:rPr lang="es-ES" sz="1900" dirty="0" smtClean="0">
                <a:latin typeface="Comic Sans MS" pitchFamily="66" charset="0"/>
              </a:rPr>
              <a:t>comportamiento de los aislantes se debe a la barrera de potencial que se establece entre las bandas de valencia y conducción que dificulta la existencia de electrones libres capaces de conducir la electricidad a través del material (para más detalles ver semiconductor</a:t>
            </a:r>
            <a:r>
              <a:rPr lang="es-ES" sz="1900" dirty="0" smtClean="0">
                <a:latin typeface="Comic Sans MS" pitchFamily="66" charset="0"/>
              </a:rPr>
              <a:t>).Los </a:t>
            </a:r>
            <a:r>
              <a:rPr lang="es-ES" sz="1900" dirty="0" smtClean="0">
                <a:latin typeface="Comic Sans MS" pitchFamily="66" charset="0"/>
              </a:rPr>
              <a:t>materiales aislantes son mejor conocidos como aquellos que tiene sus electrones de valencia relativamente fijos formando enlaces no conductores eléctricos.</a:t>
            </a:r>
            <a:br>
              <a:rPr lang="es-ES" sz="1900" dirty="0" smtClean="0">
                <a:latin typeface="Comic Sans MS" pitchFamily="66" charset="0"/>
              </a:rPr>
            </a:br>
            <a:r>
              <a:rPr lang="es-ES" sz="1900" dirty="0" smtClean="0">
                <a:solidFill>
                  <a:srgbClr val="00B0F0"/>
                </a:solidFill>
                <a:latin typeface="Comic Sans MS" pitchFamily="66" charset="0"/>
              </a:rPr>
              <a:t>Ejemplos:</a:t>
            </a:r>
            <a:r>
              <a:rPr lang="es-ES" sz="1900" dirty="0" smtClean="0">
                <a:latin typeface="Comic Sans MS" pitchFamily="66" charset="0"/>
              </a:rPr>
              <a:t> Oxigeno, azufre, diamante.</a:t>
            </a:r>
            <a:endParaRPr lang="en-US" sz="1900" dirty="0"/>
          </a:p>
        </p:txBody>
      </p:sp>
      <p:sp>
        <p:nvSpPr>
          <p:cNvPr id="4" name="1 Título"/>
          <p:cNvSpPr>
            <a:spLocks noGrp="1"/>
          </p:cNvSpPr>
          <p:nvPr>
            <p:ph type="title"/>
          </p:nvPr>
        </p:nvSpPr>
        <p:spPr>
          <a:xfrm>
            <a:off x="428596" y="714356"/>
            <a:ext cx="8229600" cy="1714512"/>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2900" b="1" dirty="0" smtClean="0">
                <a:ln/>
                <a:solidFill>
                  <a:schemeClr val="accent3"/>
                </a:solidFill>
              </a:rPr>
              <a:t>Tipos y Características de los Materiales </a:t>
            </a:r>
            <a:r>
              <a:rPr lang="es-EC" sz="2900" b="1" dirty="0" smtClean="0">
                <a:ln/>
                <a:solidFill>
                  <a:schemeClr val="accent3"/>
                </a:solidFill>
              </a:rPr>
              <a:t>Aislantes:</a:t>
            </a:r>
            <a:br>
              <a:rPr lang="es-EC" sz="2900" b="1" dirty="0" smtClean="0">
                <a:ln/>
                <a:solidFill>
                  <a:schemeClr val="accent3"/>
                </a:solidFill>
              </a:rPr>
            </a:br>
            <a:r>
              <a:rPr lang="es-EC" sz="2900" b="1" dirty="0" smtClean="0">
                <a:ln/>
                <a:solidFill>
                  <a:schemeClr val="accent3"/>
                </a:solidFill>
              </a:rPr>
              <a:t>Gaseosos</a:t>
            </a:r>
            <a:r>
              <a:rPr lang="es-EC" sz="3200" b="1" dirty="0" smtClean="0">
                <a:ln/>
                <a:solidFill>
                  <a:schemeClr val="accent3"/>
                </a:solidFill>
              </a:rPr>
              <a:t/>
            </a:r>
            <a:br>
              <a:rPr lang="es-EC" sz="3200" b="1" dirty="0" smtClean="0">
                <a:ln/>
                <a:solidFill>
                  <a:schemeClr val="accent3"/>
                </a:solidFill>
              </a:rPr>
            </a:br>
            <a:endParaRPr lang="es-EC" sz="3200" b="1" dirty="0">
              <a:ln/>
              <a:solidFill>
                <a:schemeClr val="accent3"/>
              </a:solidFill>
            </a:endParaRPr>
          </a:p>
        </p:txBody>
      </p:sp>
      <p:pic>
        <p:nvPicPr>
          <p:cNvPr id="26626" name="Picture 2" descr="http://us.123rf.com/400wm/400/400/frbird/frbird1005/frbird100500003/7050081-oxigeno-o2--concepto-de-eco-mundo-flechas-con-gota-de-agua.jpg"/>
          <p:cNvPicPr>
            <a:picLocks noChangeAspect="1" noChangeArrowheads="1"/>
          </p:cNvPicPr>
          <p:nvPr/>
        </p:nvPicPr>
        <p:blipFill>
          <a:blip r:embed="rId2" cstate="print"/>
          <a:srcRect/>
          <a:stretch>
            <a:fillRect/>
          </a:stretch>
        </p:blipFill>
        <p:spPr bwMode="auto">
          <a:xfrm>
            <a:off x="6660232" y="1916832"/>
            <a:ext cx="2483768" cy="2016224"/>
          </a:xfrm>
          <a:prstGeom prst="rect">
            <a:avLst/>
          </a:prstGeom>
          <a:ln>
            <a:noFill/>
          </a:ln>
          <a:effectLst>
            <a:softEdge rad="112500"/>
          </a:effectLst>
        </p:spPr>
      </p:pic>
      <p:pic>
        <p:nvPicPr>
          <p:cNvPr id="26628" name="Picture 4" descr="http://2.bp.blogspot.com/-cZkCu6Cb6zA/UI1ykYt7etI/AAAAAAAADB4/0FnqRMPAJVQ/s1600/azufre.jpg"/>
          <p:cNvPicPr>
            <a:picLocks noChangeAspect="1" noChangeArrowheads="1"/>
          </p:cNvPicPr>
          <p:nvPr/>
        </p:nvPicPr>
        <p:blipFill>
          <a:blip r:embed="rId3" cstate="print"/>
          <a:srcRect/>
          <a:stretch>
            <a:fillRect/>
          </a:stretch>
        </p:blipFill>
        <p:spPr bwMode="auto">
          <a:xfrm>
            <a:off x="6660232" y="4365104"/>
            <a:ext cx="2483768" cy="201622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thetuzaro.files.wordpress.com/2012/02/figura-41.jpg"/>
          <p:cNvPicPr>
            <a:picLocks noChangeAspect="1" noChangeArrowheads="1"/>
          </p:cNvPicPr>
          <p:nvPr/>
        </p:nvPicPr>
        <p:blipFill>
          <a:blip r:embed="rId2" cstate="print"/>
          <a:srcRect/>
          <a:stretch>
            <a:fillRect/>
          </a:stretch>
        </p:blipFill>
        <p:spPr bwMode="auto">
          <a:xfrm>
            <a:off x="0" y="761999"/>
            <a:ext cx="9144000" cy="4971257"/>
          </a:xfrm>
          <a:prstGeom prst="rect">
            <a:avLst/>
          </a:prstGeom>
          <a:noFill/>
        </p:spPr>
      </p:pic>
      <p:sp>
        <p:nvSpPr>
          <p:cNvPr id="6" name="5 Rectángulo"/>
          <p:cNvSpPr/>
          <p:nvPr/>
        </p:nvSpPr>
        <p:spPr>
          <a:xfrm>
            <a:off x="3707904" y="4653136"/>
            <a:ext cx="1540807" cy="923330"/>
          </a:xfrm>
          <a:prstGeom prst="rect">
            <a:avLst/>
          </a:prstGeom>
          <a:noFill/>
        </p:spPr>
        <p:txBody>
          <a:bodyPr wrap="none" lIns="91440" tIns="45720" rIns="91440" bIns="45720">
            <a:spAutoFit/>
          </a:bodyPr>
          <a:lstStyle/>
          <a:p>
            <a:pPr algn="ctr"/>
            <a:r>
              <a:rPr lang="es-E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FIN</a:t>
            </a:r>
            <a:endParaRPr lang="es-E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 name="1 Título"/>
          <p:cNvSpPr>
            <a:spLocks noGrp="1"/>
          </p:cNvSpPr>
          <p:nvPr>
            <p:ph type="title"/>
          </p:nvPr>
        </p:nvSpPr>
        <p:spPr>
          <a:xfrm>
            <a:off x="467544" y="5620160"/>
            <a:ext cx="8229600" cy="1237840"/>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C" sz="1600" b="1" dirty="0" smtClean="0">
                <a:ln/>
                <a:latin typeface="Comic Sans MS" pitchFamily="66" charset="0"/>
              </a:rPr>
              <a:t>Bibliografía: </a:t>
            </a:r>
            <a:r>
              <a:rPr lang="en-US" sz="1600" dirty="0" smtClean="0">
                <a:solidFill>
                  <a:schemeClr val="tx1"/>
                </a:solidFill>
                <a:latin typeface="Comic Sans MS" pitchFamily="66" charset="0"/>
              </a:rPr>
              <a:t>http://diego-electronicabasica.blogspot.com/2009/02/materiales-conductoressemiconductores-y_677.html</a:t>
            </a:r>
            <a:r>
              <a:rPr lang="es-EC" sz="1600" b="1" dirty="0" smtClean="0">
                <a:ln/>
                <a:solidFill>
                  <a:schemeClr val="tx1"/>
                </a:solidFill>
                <a:latin typeface="Comic Sans MS" pitchFamily="66" charset="0"/>
              </a:rPr>
              <a:t/>
            </a:r>
            <a:br>
              <a:rPr lang="es-EC" sz="1600" b="1" dirty="0" smtClean="0">
                <a:ln/>
                <a:solidFill>
                  <a:schemeClr val="tx1"/>
                </a:solidFill>
                <a:latin typeface="Comic Sans MS" pitchFamily="66" charset="0"/>
              </a:rPr>
            </a:br>
            <a:endParaRPr lang="es-EC" sz="1600" b="1" dirty="0">
              <a:ln/>
              <a:solidFill>
                <a:schemeClr val="tx1"/>
              </a:solidFill>
              <a:latin typeface="Comic Sans MS"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105</TotalTime>
  <Words>1102</Words>
  <Application>Microsoft Office PowerPoint</Application>
  <PresentationFormat>Presentación en pantalla (4:3)</PresentationFormat>
  <Paragraphs>45</Paragraphs>
  <Slides>15</Slides>
  <Notes>1</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Urbano</vt:lpstr>
      <vt:lpstr>MATERIALES CONDUCTORES, SEMICONDUCTORES Y AISLANTES</vt:lpstr>
      <vt:lpstr>MATERIALES CONDUCTORES, SEMICONDUCTORES Y AISLANTES ELECTRICOS</vt:lpstr>
      <vt:lpstr>Diapositiva 3</vt:lpstr>
      <vt:lpstr>Materiales Conductores</vt:lpstr>
      <vt:lpstr>Tipos y Características de los Materiales Conductores: Sólidos, Líquidos y Gaseosos</vt:lpstr>
      <vt:lpstr>Tipos y Características de los Materiales Conductores: Características Eléctricas, Físicas y Químicas</vt:lpstr>
      <vt:lpstr>Diapositiva 7</vt:lpstr>
      <vt:lpstr>Materiales Semiconductores</vt:lpstr>
      <vt:lpstr>Tipos y Características de los Materiales Semiconductores: Intrínsecos y Extrínsecos </vt:lpstr>
      <vt:lpstr>Tipos y Características de los Materiales Semiconductores: Tipo N y Tipo P </vt:lpstr>
      <vt:lpstr>Diapositiva 11</vt:lpstr>
      <vt:lpstr>Materiales Aislantes</vt:lpstr>
      <vt:lpstr>Tipos y Características de los Materiales Aislantes: Sólidos y Líquidos </vt:lpstr>
      <vt:lpstr>Tipos y Características de los Materiales Aislantes: Gaseosos </vt:lpstr>
      <vt:lpstr>Bibliografía: http://diego-electronicabasica.blogspot.com/2009/02/materiales-conductoressemiconductores-y_677.html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MATERIALES CONDUCTORES, SEMICONDUCTORES Y AISLANTES</dc:title>
  <dc:creator>pc10</dc:creator>
  <cp:lastModifiedBy>Namie</cp:lastModifiedBy>
  <cp:revision>14</cp:revision>
  <dcterms:created xsi:type="dcterms:W3CDTF">2013-04-22T13:29:31Z</dcterms:created>
  <dcterms:modified xsi:type="dcterms:W3CDTF">2013-04-22T22:21:20Z</dcterms:modified>
</cp:coreProperties>
</file>